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2" r:id="rId4"/>
    <p:sldId id="259" r:id="rId5"/>
    <p:sldId id="264" r:id="rId6"/>
    <p:sldId id="266" r:id="rId7"/>
    <p:sldId id="289" r:id="rId8"/>
    <p:sldId id="287" r:id="rId9"/>
    <p:sldId id="285" r:id="rId10"/>
    <p:sldId id="286" r:id="rId11"/>
    <p:sldId id="281" r:id="rId12"/>
    <p:sldId id="261" r:id="rId13"/>
    <p:sldId id="273" r:id="rId14"/>
    <p:sldId id="274" r:id="rId15"/>
    <p:sldId id="275" r:id="rId16"/>
    <p:sldId id="277" r:id="rId17"/>
    <p:sldId id="262" r:id="rId18"/>
    <p:sldId id="267" r:id="rId19"/>
    <p:sldId id="260" r:id="rId20"/>
    <p:sldId id="268" r:id="rId21"/>
    <p:sldId id="269" r:id="rId22"/>
    <p:sldId id="270" r:id="rId23"/>
    <p:sldId id="288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57B66-9C75-0842-8A24-C4DCF6136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F8D79F-CFE3-8042-AB9E-E27A2E5A1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9ED2D8-0917-014F-A7D2-77C305D1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ABD27B-36DD-374F-9169-020E5A82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6E4062-52B4-A84E-A587-60C7128A8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4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3AF5C-CA0A-904C-82E5-C3FFCC60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573CF3-D83A-7644-A884-B9C0F3391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035AA3-4FA9-4944-A230-54311A61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43CE02-5D79-2E45-B039-9BA16BED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C56CAD-1E16-834C-AE92-540AC029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5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9882B8-D25A-BF46-859A-23DB0990B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43C2F3-13AA-4A4A-9645-4BCB2182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318AC3-734E-AA4B-8E73-AB7DE456F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24DC00-583C-DC4D-BCCF-7FD34373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601018-6C54-2E47-ABDD-4E2D32DC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7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AA126-813E-8942-82BD-DCD06691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058402-9540-E84A-84BB-37A28ABBE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235CCF-9899-4D47-842C-6DAF766BA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0162EF-25B4-1348-8443-5DFA7A647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D31A96-8791-5B4C-A194-980726D17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3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D0FFA-9D77-BD47-BA60-CCE6A82F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EDBB2B8-90CE-5049-86F5-AD79F0275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618F89-022D-C846-A166-42BE24F8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840403-A7E3-A148-AEB5-5B8E7934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D90104-9635-FF45-AB6F-4432EE42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59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A9462-A89F-3342-A269-247D9EB4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CDC560-0800-ED43-9199-3055123E9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FDD887-44ED-9E49-8937-5C6D60CF1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48B8B9-5E3A-6B44-9952-CFD07973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D0311E-AEFC-204F-AA23-9FE07E70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ACC6EE-CB09-0C46-8751-F1484968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47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E5ACB-C92E-C54E-AF09-5C8A98450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D8FCC6-DB1C-6C43-AD03-5A6B8C52B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FD5060-148D-7448-8331-F0586DC00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92382B9-41CF-E644-995C-6CCA235F2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1968C3-9856-5A4E-AD1D-39D1F2E6A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8F7CC1-3817-5A4F-95B8-174134C0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57CEB6B-6B10-5F48-8C79-7A3A6819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F01FF03-FECF-4F48-9B13-C38F27ED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6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2AD17-E4A2-D84A-83A5-FA9949C1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0B100E-D0DE-C74F-85C1-83086D96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CE2887-CE18-5C46-8060-D88609C8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B383253-5DAA-3845-84DD-B47BC002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4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9A37F0C-32B1-FC48-AC2C-41A177B19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95FF84-D866-4D43-9256-537C7750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93E025-4E1F-2744-81A3-BFBC4C574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76FDA-7D57-1E43-ABF4-95D54A39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6584BE-A21D-E748-A019-DA334FF08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D47E8-C7F3-CA47-B33F-A367CEA7F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929685-07FC-D542-BBDE-E194D8E9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3DFA91-CB70-9D47-9986-07E803400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570889-AD4E-1F4A-AB93-B0F26A10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8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9AF31-9916-9E40-899A-039AE2020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7BAC5A-BC95-4846-8607-BC1344AEA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292D83-554D-4342-9777-1DC60280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20D796-6796-0240-954F-FAED59AC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54B489-1680-4C4A-A29F-B8E53A9D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61D48D-AF9F-F147-92CA-CD8F0E1B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26C317-4AEE-BE4C-999E-6F1E79253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FAE71A-8FEA-DD40-B768-D57C418FF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6EE901-683E-DD45-B94B-9709BAD37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1056-1541-DB40-891E-88DAA4C3DEC3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867906-A59D-5140-A755-AB5FF8363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54076E-1ECF-E943-9BB5-7538FB328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68F4C-30B9-384D-BEEA-53809E85A98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3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06F34D-3F95-F144-8C8A-59699B144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92" y="0"/>
            <a:ext cx="10165093" cy="1467293"/>
          </a:xfrm>
        </p:spPr>
        <p:txBody>
          <a:bodyPr anchor="b">
            <a:normAutofit/>
          </a:bodyPr>
          <a:lstStyle/>
          <a:p>
            <a:pPr algn="l"/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Revisão de Projeto Pedagógico (2015/2022)</a:t>
            </a:r>
            <a:br>
              <a:rPr lang="pt-BR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39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Bacharelado em Relações Internacionais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936962-C682-7D4E-B2FE-8BE4AED0E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11" y="4772486"/>
            <a:ext cx="5575425" cy="1628310"/>
          </a:xfrm>
        </p:spPr>
        <p:txBody>
          <a:bodyPr anchor="t">
            <a:normAutofit fontScale="62500" lnSpcReduction="20000"/>
          </a:bodyPr>
          <a:lstStyle/>
          <a:p>
            <a:pPr algn="l"/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RESUMO EXECUTIVO DAS PRINCIPAIS ALTERAÇÕES</a:t>
            </a:r>
          </a:p>
          <a:p>
            <a:pPr algn="l"/>
            <a:endParaRPr lang="en-GB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GB" sz="2200" dirty="0">
                <a:solidFill>
                  <a:srgbClr val="FFFFFF"/>
                </a:solidFill>
              </a:rPr>
              <a:t>Diego Araujo Azzi – </a:t>
            </a:r>
            <a:r>
              <a:rPr lang="en-GB" sz="2200" dirty="0" err="1">
                <a:solidFill>
                  <a:srgbClr val="FFFFFF"/>
                </a:solidFill>
              </a:rPr>
              <a:t>Coordenador</a:t>
            </a:r>
            <a:endParaRPr lang="en-GB" sz="2200" dirty="0">
              <a:solidFill>
                <a:srgbClr val="FFFFFF"/>
              </a:solidFill>
            </a:endParaRPr>
          </a:p>
          <a:p>
            <a:pPr algn="l"/>
            <a:r>
              <a:rPr lang="en-GB" sz="2200" dirty="0">
                <a:solidFill>
                  <a:srgbClr val="FFFFFF"/>
                </a:solidFill>
              </a:rPr>
              <a:t>Flavio Thales Ribeiro Francisco – Vice-</a:t>
            </a:r>
            <a:r>
              <a:rPr lang="en-GB" sz="2200" dirty="0" err="1">
                <a:solidFill>
                  <a:srgbClr val="FFFFFF"/>
                </a:solidFill>
              </a:rPr>
              <a:t>coordenador</a:t>
            </a:r>
            <a:endParaRPr lang="en-GB" sz="2200" dirty="0">
              <a:solidFill>
                <a:srgbClr val="FFFFFF"/>
              </a:solidFill>
            </a:endParaRPr>
          </a:p>
          <a:p>
            <a:pPr algn="l"/>
            <a:r>
              <a:rPr lang="en-GB" sz="2200" dirty="0" err="1">
                <a:solidFill>
                  <a:srgbClr val="FFFFFF"/>
                </a:solidFill>
              </a:rPr>
              <a:t>ConCECS</a:t>
            </a:r>
            <a:r>
              <a:rPr lang="en-GB" sz="2200" dirty="0">
                <a:solidFill>
                  <a:srgbClr val="FFFFFF"/>
                </a:solidFill>
              </a:rPr>
              <a:t>, </a:t>
            </a:r>
            <a:r>
              <a:rPr lang="en-GB" sz="2200" dirty="0" err="1">
                <a:solidFill>
                  <a:srgbClr val="FFFFFF"/>
                </a:solidFill>
              </a:rPr>
              <a:t>Março</a:t>
            </a:r>
            <a:r>
              <a:rPr lang="en-GB" sz="2200" dirty="0">
                <a:solidFill>
                  <a:srgbClr val="FFFFFF"/>
                </a:solidFill>
              </a:rPr>
              <a:t>/2022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4686B60-5526-E446-AF91-CA35C8723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183" y="2309618"/>
            <a:ext cx="4592335" cy="22387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1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Espaço Reservado para Conteúdo 20">
            <a:extLst>
              <a:ext uri="{FF2B5EF4-FFF2-40B4-BE49-F238E27FC236}">
                <a16:creationId xmlns:a16="http://schemas.microsoft.com/office/drawing/2014/main" id="{79067C28-DDC6-E24A-A246-CE610A67F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074907"/>
              </p:ext>
            </p:extLst>
          </p:nvPr>
        </p:nvGraphicFramePr>
        <p:xfrm>
          <a:off x="0" y="1597435"/>
          <a:ext cx="12191998" cy="5103054"/>
        </p:xfrm>
        <a:graphic>
          <a:graphicData uri="http://schemas.openxmlformats.org/drawingml/2006/table">
            <a:tbl>
              <a:tblPr firstRow="1" firstCol="1" bandRow="1"/>
              <a:tblGrid>
                <a:gridCol w="2198417">
                  <a:extLst>
                    <a:ext uri="{9D8B030D-6E8A-4147-A177-3AD203B41FA5}">
                      <a16:colId xmlns:a16="http://schemas.microsoft.com/office/drawing/2014/main" val="902598108"/>
                    </a:ext>
                  </a:extLst>
                </a:gridCol>
                <a:gridCol w="2820149">
                  <a:extLst>
                    <a:ext uri="{9D8B030D-6E8A-4147-A177-3AD203B41FA5}">
                      <a16:colId xmlns:a16="http://schemas.microsoft.com/office/drawing/2014/main" val="1536186025"/>
                    </a:ext>
                  </a:extLst>
                </a:gridCol>
                <a:gridCol w="4106155">
                  <a:extLst>
                    <a:ext uri="{9D8B030D-6E8A-4147-A177-3AD203B41FA5}">
                      <a16:colId xmlns:a16="http://schemas.microsoft.com/office/drawing/2014/main" val="3291851707"/>
                    </a:ext>
                  </a:extLst>
                </a:gridCol>
                <a:gridCol w="3067277">
                  <a:extLst>
                    <a:ext uri="{9D8B030D-6E8A-4147-A177-3AD203B41FA5}">
                      <a16:colId xmlns:a16="http://schemas.microsoft.com/office/drawing/2014/main" val="4273288695"/>
                    </a:ext>
                  </a:extLst>
                </a:gridCol>
              </a:tblGrid>
              <a:tr h="2091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Tipo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Matriz 2015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Matriz 2022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014750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Direito Internacional Privado 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908033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Deslocamento Forçado, Refúgio e Humanitarismo 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000133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Diásporas Africanas e Relações Internacionais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57105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Oriente Médio nas Relações Internacionais  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 OL (Ex-DISCIPLINA LIVRE)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002765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 categorias de Karl Marx e a análise do capitalismo contemporâneo 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119040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Capitalismo, Imperialismo e Dependência 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18483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Relações Internacionais e Arte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819067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Política Internacional da Europa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878890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Conflitos, Paz e Negociação Internacional (prática)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651616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Teoria e prática de Cooperação Internacional (prática)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120028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Tópicos Especiais em Relações Internacionais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828544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Tópicos Especiais em Direito Internacional, Multilateralismo e Direitos Humanos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074172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Tópicos Especiais em Economia Política Internacional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042858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Tópicos Especiais sobre o Sul Global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483399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Oficina de Relações Internacionais 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713045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Oficina de Relações Internacionais II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023453"/>
                  </a:ext>
                </a:extLst>
              </a:tr>
              <a:tr h="2667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Oficina de Relações Internacionais III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80" marR="55380" marT="11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4477"/>
                  </a:ext>
                </a:extLst>
              </a:tr>
            </a:tbl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33D862EA-FE6D-F047-AAFB-E675C72262E8}"/>
              </a:ext>
            </a:extLst>
          </p:cNvPr>
          <p:cNvSpPr txBox="1">
            <a:spLocks/>
          </p:cNvSpPr>
          <p:nvPr/>
        </p:nvSpPr>
        <p:spPr>
          <a:xfrm>
            <a:off x="160247" y="164876"/>
            <a:ext cx="8620859" cy="630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rgbClr val="FFFFFF"/>
                </a:solidFill>
              </a:rPr>
              <a:t>Disciplinas</a:t>
            </a:r>
            <a:r>
              <a:rPr lang="en-GB" sz="3600" dirty="0">
                <a:solidFill>
                  <a:srgbClr val="FFFFFF"/>
                </a:solidFill>
              </a:rPr>
              <a:t> de </a:t>
            </a:r>
            <a:r>
              <a:rPr lang="en-GB" sz="3600" dirty="0" err="1">
                <a:solidFill>
                  <a:srgbClr val="FFFFFF"/>
                </a:solidFill>
              </a:rPr>
              <a:t>opção</a:t>
            </a:r>
            <a:r>
              <a:rPr lang="en-GB" sz="3600" dirty="0">
                <a:solidFill>
                  <a:srgbClr val="FFFFFF"/>
                </a:solidFill>
              </a:rPr>
              <a:t> </a:t>
            </a:r>
            <a:r>
              <a:rPr lang="en-GB" sz="3600" dirty="0" err="1">
                <a:solidFill>
                  <a:srgbClr val="FFFFFF"/>
                </a:solidFill>
              </a:rPr>
              <a:t>limitada</a:t>
            </a:r>
            <a:r>
              <a:rPr lang="en-GB" sz="3600" dirty="0">
                <a:solidFill>
                  <a:srgbClr val="FFFFFF"/>
                </a:solidFill>
              </a:rPr>
              <a:t> do BRI</a:t>
            </a:r>
          </a:p>
        </p:txBody>
      </p:sp>
    </p:spTree>
    <p:extLst>
      <p:ext uri="{BB962C8B-B14F-4D97-AF65-F5344CB8AC3E}">
        <p14:creationId xmlns:p14="http://schemas.microsoft.com/office/powerpoint/2010/main" val="3574284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Disciplinas</a:t>
            </a:r>
            <a:r>
              <a:rPr lang="en-GB" sz="4000" dirty="0">
                <a:solidFill>
                  <a:srgbClr val="FFFFFF"/>
                </a:solidFill>
              </a:rPr>
              <a:t> de </a:t>
            </a:r>
            <a:r>
              <a:rPr lang="en-GB" sz="4000" dirty="0" err="1">
                <a:solidFill>
                  <a:srgbClr val="FFFFFF"/>
                </a:solidFill>
              </a:rPr>
              <a:t>Opção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Limitada</a:t>
            </a:r>
            <a:r>
              <a:rPr lang="en-GB" sz="4000" dirty="0">
                <a:solidFill>
                  <a:srgbClr val="FFFFFF"/>
                </a:solidFill>
              </a:rPr>
              <a:t> do BRI</a:t>
            </a:r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0086E395-7719-9E48-9956-7E09350BB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669852"/>
              </p:ext>
            </p:extLst>
          </p:nvPr>
        </p:nvGraphicFramePr>
        <p:xfrm>
          <a:off x="46075" y="1337977"/>
          <a:ext cx="12099850" cy="5434099"/>
        </p:xfrm>
        <a:graphic>
          <a:graphicData uri="http://schemas.openxmlformats.org/drawingml/2006/table">
            <a:tbl>
              <a:tblPr firstRow="1" firstCol="1" bandRow="1"/>
              <a:tblGrid>
                <a:gridCol w="3441004">
                  <a:extLst>
                    <a:ext uri="{9D8B030D-6E8A-4147-A177-3AD203B41FA5}">
                      <a16:colId xmlns:a16="http://schemas.microsoft.com/office/drawing/2014/main" val="694397283"/>
                    </a:ext>
                  </a:extLst>
                </a:gridCol>
                <a:gridCol w="3272837">
                  <a:extLst>
                    <a:ext uri="{9D8B030D-6E8A-4147-A177-3AD203B41FA5}">
                      <a16:colId xmlns:a16="http://schemas.microsoft.com/office/drawing/2014/main" val="544687217"/>
                    </a:ext>
                  </a:extLst>
                </a:gridCol>
                <a:gridCol w="3071300">
                  <a:extLst>
                    <a:ext uri="{9D8B030D-6E8A-4147-A177-3AD203B41FA5}">
                      <a16:colId xmlns:a16="http://schemas.microsoft.com/office/drawing/2014/main" val="865604727"/>
                    </a:ext>
                  </a:extLst>
                </a:gridCol>
                <a:gridCol w="2314709">
                  <a:extLst>
                    <a:ext uri="{9D8B030D-6E8A-4147-A177-3AD203B41FA5}">
                      <a16:colId xmlns:a16="http://schemas.microsoft.com/office/drawing/2014/main" val="283507676"/>
                    </a:ext>
                  </a:extLst>
                </a:gridCol>
              </a:tblGrid>
              <a:tr h="85760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Estudos brasileiros e do Sul Global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Direitos humanos, multilateralismo e sociedade civil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algn="ctr" fontAlgn="ctr">
                        <a:lnSpc>
                          <a:spcPct val="110000"/>
                        </a:lnSpc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EPI do conhecimento, da energia e da soberania alimentar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algn="ctr" fontAlgn="ctr">
                        <a:lnSpc>
                          <a:spcPct val="9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Geopolítica, Segurança e Política Internacional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155448" marR="45720" indent="-73152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2823"/>
                  </a:ext>
                </a:extLst>
              </a:tr>
              <a:tr h="442495">
                <a:tc>
                  <a:txBody>
                    <a:bodyPr/>
                    <a:lstStyle/>
                    <a:p>
                      <a:pPr marL="45720" marR="45720" indent="9144" algn="ctr" fontAlgn="ctr">
                        <a:lnSpc>
                          <a:spcPct val="110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Tópicos Especiais sobre o Sul Global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2024" marR="182880" indent="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Tópicos Especiais em Direito Internacional, Multilateralismo e Direitos Humanos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432" marR="18288" indent="5486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Tópicos Especiais em Economia Política Internacional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18288" indent="-27432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Tópicos Especiais em Relações Internacionais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75657"/>
                  </a:ext>
                </a:extLst>
              </a:tr>
              <a:tr h="442495">
                <a:tc>
                  <a:txBody>
                    <a:bodyPr/>
                    <a:lstStyle/>
                    <a:p>
                      <a:pPr marL="27432" marR="27432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Política Externa Brasileira e a América do Sul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algn="ctr" font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Conflitos, Paz e Negociação Internacional (prática)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EP do Conhecimento no Sistema Mundial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432" marR="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 questão nuclear e as Relações Internacionais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38175"/>
                  </a:ext>
                </a:extLst>
              </a:tr>
              <a:tr h="442495">
                <a:tc>
                  <a:txBody>
                    <a:bodyPr/>
                    <a:lstStyle/>
                    <a:p>
                      <a:pPr marL="27432" marR="27432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América Latina Contemporânea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0584" marR="91440" algn="ctr" fontAlgn="ctr">
                        <a:lnSpc>
                          <a:spcPct val="11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Migrações Internacionais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0584" indent="100584" algn="ctr" fontAlgn="ctr">
                        <a:lnSpc>
                          <a:spcPct val="11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Trajetórias de desenvolvimento dos países exportadores de petróleo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3152" marR="18288" indent="-36576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Conflitos no ciberespaço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41940"/>
                  </a:ext>
                </a:extLst>
              </a:tr>
              <a:tr h="442495">
                <a:tc>
                  <a:txBody>
                    <a:bodyPr/>
                    <a:lstStyle/>
                    <a:p>
                      <a:pPr marL="27432" indent="164592" algn="ctr" fontAlgn="ctr">
                        <a:lnSpc>
                          <a:spcPct val="11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Cultura, Identidade e Política na América Latina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lnSpc>
                          <a:spcPct val="110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Teoria e Prática da Cooperação Internacional (prática)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Geopolítica do Petróleo e o Desenvolvimento brasileiro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432" marR="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Relações Internacionais e Arte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86482"/>
                  </a:ext>
                </a:extLst>
              </a:tr>
              <a:tr h="539428">
                <a:tc>
                  <a:txBody>
                    <a:bodyPr/>
                    <a:lstStyle/>
                    <a:p>
                      <a:pPr marL="27432" indent="164592" algn="ctr" fontAlgn="ctr">
                        <a:lnSpc>
                          <a:spcPct val="11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ambiental internacional e a atuação brasileira</a:t>
                      </a:r>
                      <a:endParaRPr lang="pt-BR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lnSpc>
                          <a:spcPct val="110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Direito Internacional Privado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algn="ctr" fontAlgn="ctr">
                        <a:lnSpc>
                          <a:spcPct val="110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Dinâmica dos Investimentos Produtivos Internacionais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432" marR="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Política Internacional da Europa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464053"/>
                  </a:ext>
                </a:extLst>
              </a:tr>
              <a:tr h="614388">
                <a:tc>
                  <a:txBody>
                    <a:bodyPr/>
                    <a:lstStyle/>
                    <a:p>
                      <a:pPr marL="27432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comercial internacional e a atuação brasileira</a:t>
                      </a:r>
                      <a:endParaRPr lang="pt-BR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Deslocamento Forçado, Refúgio e humanitarismo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Negociações internacionais, propriedade intelectual e transferência tecnológica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432" marR="0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Oriente Médio nas Relações Internacionais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46992"/>
                  </a:ext>
                </a:extLst>
              </a:tr>
              <a:tr h="407600">
                <a:tc>
                  <a:txBody>
                    <a:bodyPr/>
                    <a:lstStyle/>
                    <a:p>
                      <a:pPr marL="27432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Diásporas africanas e as Relações Internacionais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BR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 categorias de Karl Marx e a análise do Capitalismo Contemporâneo</a:t>
                      </a:r>
                      <a:endParaRPr lang="pt-BR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465546"/>
                  </a:ext>
                </a:extLst>
              </a:tr>
              <a:tr h="233123">
                <a:tc>
                  <a:txBody>
                    <a:bodyPr/>
                    <a:lstStyle/>
                    <a:p>
                      <a:pPr marL="27432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BR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Capitalismo, Imperialismo e Dependência</a:t>
                      </a:r>
                      <a:endParaRPr lang="pt-BR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4" marR="8614" marT="861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394041"/>
                  </a:ext>
                </a:extLst>
              </a:tr>
              <a:tr h="337324">
                <a:tc gridSpan="4"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Oficina de Relações Internacionais I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94" marR="82694" marT="41347" marB="4134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664724"/>
                  </a:ext>
                </a:extLst>
              </a:tr>
              <a:tr h="337324">
                <a:tc gridSpan="4"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Oficina de Relações Internacionais II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94" marR="82694" marT="41347" marB="4134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445745"/>
                  </a:ext>
                </a:extLst>
              </a:tr>
              <a:tr h="337324">
                <a:tc gridSpan="4"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105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Oficina de Relações Internacionais III</a:t>
                      </a:r>
                      <a:endParaRPr lang="pt-PT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94" marR="82694" marT="41347" marB="4134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>
                        <a:alpha val="4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02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23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140312"/>
            <a:ext cx="9895951" cy="1033669"/>
          </a:xfrm>
        </p:spPr>
        <p:txBody>
          <a:bodyPr>
            <a:normAutofit/>
          </a:bodyPr>
          <a:lstStyle/>
          <a:p>
            <a:r>
              <a:rPr lang="en-GB" sz="3600" dirty="0" err="1">
                <a:solidFill>
                  <a:srgbClr val="FFFFFF"/>
                </a:solidFill>
              </a:rPr>
              <a:t>Disciplinas</a:t>
            </a:r>
            <a:r>
              <a:rPr lang="en-GB" sz="3600" dirty="0">
                <a:solidFill>
                  <a:srgbClr val="FFFFFF"/>
                </a:solidFill>
              </a:rPr>
              <a:t> de </a:t>
            </a:r>
            <a:r>
              <a:rPr lang="en-GB" sz="3600" dirty="0" err="1">
                <a:solidFill>
                  <a:srgbClr val="FFFFFF"/>
                </a:solidFill>
              </a:rPr>
              <a:t>Opção</a:t>
            </a:r>
            <a:r>
              <a:rPr lang="en-GB" sz="3600" dirty="0">
                <a:solidFill>
                  <a:srgbClr val="FFFFFF"/>
                </a:solidFill>
              </a:rPr>
              <a:t> </a:t>
            </a:r>
            <a:r>
              <a:rPr lang="en-GB" sz="3600" dirty="0" err="1">
                <a:solidFill>
                  <a:srgbClr val="FFFFFF"/>
                </a:solidFill>
              </a:rPr>
              <a:t>Limitada</a:t>
            </a:r>
            <a:r>
              <a:rPr lang="en-GB" sz="3600" dirty="0">
                <a:solidFill>
                  <a:srgbClr val="FFFFFF"/>
                </a:solidFill>
              </a:rPr>
              <a:t> extra-BRI</a:t>
            </a:r>
            <a:br>
              <a:rPr lang="en-GB" sz="3100" dirty="0">
                <a:solidFill>
                  <a:srgbClr val="FFFFFF"/>
                </a:solidFill>
              </a:rPr>
            </a:br>
            <a:r>
              <a:rPr lang="en-GB" sz="1600" dirty="0" err="1">
                <a:solidFill>
                  <a:schemeClr val="bg1"/>
                </a:solidFill>
              </a:rPr>
              <a:t>Aumento</a:t>
            </a:r>
            <a:r>
              <a:rPr lang="en-GB" sz="1600" dirty="0">
                <a:solidFill>
                  <a:schemeClr val="bg1"/>
                </a:solidFill>
              </a:rPr>
              <a:t> do </a:t>
            </a:r>
            <a:r>
              <a:rPr lang="en-GB" sz="1600" dirty="0" err="1">
                <a:solidFill>
                  <a:schemeClr val="bg1"/>
                </a:solidFill>
              </a:rPr>
              <a:t>rol</a:t>
            </a:r>
            <a:r>
              <a:rPr lang="en-GB" sz="1600" dirty="0">
                <a:solidFill>
                  <a:schemeClr val="bg1"/>
                </a:solidFill>
              </a:rPr>
              <a:t> de </a:t>
            </a:r>
            <a:r>
              <a:rPr lang="en-GB" sz="1600" dirty="0" err="1">
                <a:solidFill>
                  <a:schemeClr val="bg1"/>
                </a:solidFill>
              </a:rPr>
              <a:t>oferta</a:t>
            </a:r>
            <a:r>
              <a:rPr lang="en-GB" sz="1600" dirty="0">
                <a:solidFill>
                  <a:schemeClr val="bg1"/>
                </a:solidFill>
              </a:rPr>
              <a:t> de </a:t>
            </a:r>
            <a:r>
              <a:rPr lang="en-GB" sz="1600" dirty="0" err="1">
                <a:solidFill>
                  <a:schemeClr val="bg1"/>
                </a:solidFill>
              </a:rPr>
              <a:t>disciplinas</a:t>
            </a:r>
            <a:r>
              <a:rPr lang="en-GB" sz="1600" dirty="0">
                <a:solidFill>
                  <a:schemeClr val="bg1"/>
                </a:solidFill>
              </a:rPr>
              <a:t> de </a:t>
            </a:r>
            <a:r>
              <a:rPr lang="en-GB" sz="1600" dirty="0" err="1">
                <a:solidFill>
                  <a:schemeClr val="bg1"/>
                </a:solidFill>
              </a:rPr>
              <a:t>opção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limitada</a:t>
            </a:r>
            <a:r>
              <a:rPr lang="en-GB" sz="1600" dirty="0">
                <a:solidFill>
                  <a:schemeClr val="bg1"/>
                </a:solidFill>
              </a:rPr>
              <a:t> (PPC 2015: 16; PPC 2022: 54)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1400" dirty="0">
                <a:solidFill>
                  <a:srgbClr val="FFFFFF"/>
                </a:solidFill>
              </a:rPr>
              <a:t>* </a:t>
            </a:r>
            <a:r>
              <a:rPr lang="en-GB" sz="1400" i="1" dirty="0" err="1">
                <a:solidFill>
                  <a:srgbClr val="FFFFFF"/>
                </a:solidFill>
              </a:rPr>
              <a:t>esta</a:t>
            </a:r>
            <a:r>
              <a:rPr lang="en-GB" sz="1400" i="1" dirty="0">
                <a:solidFill>
                  <a:srgbClr val="FFFFFF"/>
                </a:solidFill>
              </a:rPr>
              <a:t> </a:t>
            </a:r>
            <a:r>
              <a:rPr lang="en-GB" sz="1400" i="1" dirty="0" err="1">
                <a:solidFill>
                  <a:srgbClr val="FFFFFF"/>
                </a:solidFill>
              </a:rPr>
              <a:t>tabela</a:t>
            </a:r>
            <a:r>
              <a:rPr lang="en-GB" sz="1400" i="1" dirty="0">
                <a:solidFill>
                  <a:srgbClr val="FFFFFF"/>
                </a:solidFill>
              </a:rPr>
              <a:t> </a:t>
            </a:r>
            <a:r>
              <a:rPr lang="en-GB" sz="1400" i="1" dirty="0" err="1">
                <a:solidFill>
                  <a:srgbClr val="FFFFFF"/>
                </a:solidFill>
              </a:rPr>
              <a:t>será</a:t>
            </a:r>
            <a:r>
              <a:rPr lang="en-GB" sz="1400" i="1" dirty="0">
                <a:solidFill>
                  <a:srgbClr val="FFFFFF"/>
                </a:solidFill>
              </a:rPr>
              <a:t> </a:t>
            </a:r>
            <a:r>
              <a:rPr lang="en-GB" sz="1400" i="1" dirty="0" err="1">
                <a:solidFill>
                  <a:srgbClr val="FFFFFF"/>
                </a:solidFill>
              </a:rPr>
              <a:t>periodicamente</a:t>
            </a:r>
            <a:r>
              <a:rPr lang="en-GB" sz="1400" i="1" dirty="0">
                <a:solidFill>
                  <a:srgbClr val="FFFFFF"/>
                </a:solidFill>
              </a:rPr>
              <a:t> </a:t>
            </a:r>
            <a:r>
              <a:rPr lang="en-GB" sz="1400" i="1" dirty="0" err="1">
                <a:solidFill>
                  <a:srgbClr val="FFFFFF"/>
                </a:solidFill>
              </a:rPr>
              <a:t>atualizada</a:t>
            </a:r>
            <a:r>
              <a:rPr lang="en-GB" sz="1400" i="1" dirty="0">
                <a:solidFill>
                  <a:srgbClr val="FFFFFF"/>
                </a:solidFill>
              </a:rPr>
              <a:t> com as </a:t>
            </a:r>
            <a:r>
              <a:rPr lang="en-GB" sz="1400" i="1" dirty="0" err="1">
                <a:solidFill>
                  <a:srgbClr val="FFFFFF"/>
                </a:solidFill>
              </a:rPr>
              <a:t>alterações</a:t>
            </a:r>
            <a:r>
              <a:rPr lang="en-GB" sz="1400" i="1" dirty="0">
                <a:solidFill>
                  <a:srgbClr val="FFFFFF"/>
                </a:solidFill>
              </a:rPr>
              <a:t> dos outros </a:t>
            </a:r>
            <a:r>
              <a:rPr lang="en-GB" sz="1400" i="1" dirty="0" err="1">
                <a:solidFill>
                  <a:srgbClr val="FFFFFF"/>
                </a:solidFill>
              </a:rPr>
              <a:t>cursos</a:t>
            </a:r>
            <a:endParaRPr lang="en-GB" sz="4000" i="1" dirty="0">
              <a:solidFill>
                <a:srgbClr val="FFFFFF"/>
              </a:solidFill>
            </a:endParaRP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A1AF6687-0647-8441-BE7C-D80A447B2B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893425"/>
              </p:ext>
            </p:extLst>
          </p:nvPr>
        </p:nvGraphicFramePr>
        <p:xfrm>
          <a:off x="6" y="1191102"/>
          <a:ext cx="12191993" cy="5636046"/>
        </p:xfrm>
        <a:graphic>
          <a:graphicData uri="http://schemas.openxmlformats.org/drawingml/2006/table">
            <a:tbl>
              <a:tblPr firstRow="1" firstCol="1" bandRow="1"/>
              <a:tblGrid>
                <a:gridCol w="2396103">
                  <a:extLst>
                    <a:ext uri="{9D8B030D-6E8A-4147-A177-3AD203B41FA5}">
                      <a16:colId xmlns:a16="http://schemas.microsoft.com/office/drawing/2014/main" val="2678952766"/>
                    </a:ext>
                  </a:extLst>
                </a:gridCol>
                <a:gridCol w="2681641">
                  <a:extLst>
                    <a:ext uri="{9D8B030D-6E8A-4147-A177-3AD203B41FA5}">
                      <a16:colId xmlns:a16="http://schemas.microsoft.com/office/drawing/2014/main" val="1170471847"/>
                    </a:ext>
                  </a:extLst>
                </a:gridCol>
                <a:gridCol w="3093214">
                  <a:extLst>
                    <a:ext uri="{9D8B030D-6E8A-4147-A177-3AD203B41FA5}">
                      <a16:colId xmlns:a16="http://schemas.microsoft.com/office/drawing/2014/main" val="894014929"/>
                    </a:ext>
                  </a:extLst>
                </a:gridCol>
                <a:gridCol w="2192688">
                  <a:extLst>
                    <a:ext uri="{9D8B030D-6E8A-4147-A177-3AD203B41FA5}">
                      <a16:colId xmlns:a16="http://schemas.microsoft.com/office/drawing/2014/main" val="880064230"/>
                    </a:ext>
                  </a:extLst>
                </a:gridCol>
                <a:gridCol w="1828347">
                  <a:extLst>
                    <a:ext uri="{9D8B030D-6E8A-4147-A177-3AD203B41FA5}">
                      <a16:colId xmlns:a16="http://schemas.microsoft.com/office/drawing/2014/main" val="349457581"/>
                    </a:ext>
                  </a:extLst>
                </a:gridCol>
              </a:tblGrid>
              <a:tr h="186475">
                <a:tc gridSpan="5">
                  <a:txBody>
                    <a:bodyPr/>
                    <a:lstStyle/>
                    <a:p>
                      <a:pPr marL="1188720" marR="1188720" algn="ctr" fontAlgn="t">
                        <a:lnSpc>
                          <a:spcPct val="107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Ampliação do rol de oferta de disciplinas de Opção Limitada de outros cursos da UFABC</a:t>
                      </a:r>
                      <a:endParaRPr lang="pt-PT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31" marR="52331" marT="26165" marB="261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27226"/>
                  </a:ext>
                </a:extLst>
              </a:tr>
              <a:tr h="142401">
                <a:tc>
                  <a:txBody>
                    <a:bodyPr/>
                    <a:lstStyle/>
                    <a:p>
                      <a:pPr marL="109728" marR="9144" indent="-9144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Políticas Públicas</a:t>
                      </a:r>
                      <a:endParaRPr lang="pt-PT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728" marR="9144" indent="-9144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Economia</a:t>
                      </a:r>
                      <a:endParaRPr lang="pt-PT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728" marR="9144" indent="-9144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Planejamento</a:t>
                      </a:r>
                      <a:r>
                        <a:rPr lang="pt-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Territorial</a:t>
                      </a:r>
                      <a:endParaRPr lang="pt-PT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728" marR="9144" indent="-9144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Filosofia (B)</a:t>
                      </a:r>
                      <a:endParaRPr lang="pt-PT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728" marR="9144" indent="-91440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Outros Cursos</a:t>
                      </a:r>
                      <a:endParaRPr lang="pt-PT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595145"/>
                  </a:ext>
                </a:extLst>
              </a:tr>
              <a:tr h="356989">
                <a:tc>
                  <a:txBody>
                    <a:bodyPr/>
                    <a:lstStyle/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Regimes e Formas de Governo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R="27432" algn="ctr" fontAlgn="ctr">
                        <a:lnSpc>
                          <a:spcPct val="110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História Econômica Geral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R="27432" algn="ctr" fontAlgn="ctr">
                        <a:lnSpc>
                          <a:spcPct val="110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Demografia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R="45720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R="283464" algn="ctr" font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Filosofia Política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R="283464" algn="ctr" font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R="246888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Bioética (2-0-4)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5551"/>
                  </a:ext>
                </a:extLst>
              </a:tr>
              <a:tr h="534257">
                <a:tc>
                  <a:txBody>
                    <a:bodyPr/>
                    <a:lstStyle/>
                    <a:p>
                      <a:pPr marR="100584" algn="ctr" fontAlgn="ctr">
                        <a:spcBef>
                          <a:spcPts val="104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Cultura Política 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74904" marR="100584" indent="-265176" algn="ctr" fontAlgn="ctr">
                        <a:spcBef>
                          <a:spcPts val="104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R="73152" algn="ctr" fontAlgn="ctr">
                        <a:spcBef>
                          <a:spcPts val="104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Economia Política 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Sociologia dos Territórios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R="27432" algn="ctr" font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27432" marR="45720" algn="ctr" font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História da Filosofia Contemporânea: o século XIX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7432" marR="45720" algn="ctr" font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576" algn="ctr" fontAlgn="ctr">
                        <a:spcBef>
                          <a:spcPts val="115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Educação Científica, Sociedade e Cultura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36576" algn="ctr" fontAlgn="ctr">
                        <a:spcBef>
                          <a:spcPts val="115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68763"/>
                  </a:ext>
                </a:extLst>
              </a:tr>
              <a:tr h="38394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73152" marR="64008" indent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Temas Contemporâneos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73152" marR="64008" indent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(2-2-4)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01168" marR="201168" indent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Formação Econômica do Brasil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01168" marR="201168" indent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12648" marR="274320" indent="-338328" algn="ctr" fontAlgn="ctr">
                        <a:spcBef>
                          <a:spcPts val="104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Economia Urbana 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História da Filosofia Contemporânea: o Século XX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54864" marR="54864" algn="ctr" fontAlgn="ctr">
                        <a:spcBef>
                          <a:spcPts val="11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Bases Conceituais da Energia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(2-0-4)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57390"/>
                  </a:ext>
                </a:extLst>
              </a:tr>
              <a:tr h="37875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74904" marR="64008" indent="-310896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Conflitos Sociais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74904" marR="64008" indent="-310896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20624" marR="91440" indent="-32004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Macroeconomia I 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18872" marR="118872" indent="0" algn="ctr" font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Desenvolvimento Econômico e Social no Brasil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91440" marR="9144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82296" marR="73152" algn="ctr" font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Filosofia no Brasil e na América Latina 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576" algn="ctr" font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Computadores, Ética e Sociedade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(2-0-4)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885826"/>
                  </a:ext>
                </a:extLst>
              </a:tr>
              <a:tr h="42052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4572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Introdução às Políticas Públicas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4572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09728" marR="109728" indent="0" algn="ctr" fontAlgn="ctr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Economia Brasileira Contemporânea I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109728" indent="0" algn="ctr" fontAlgn="ctr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91440" marR="9144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História da Cidade e do Urbanismo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91440" marR="9144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576" algn="ctr" font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Filosofia Política: Perspectivas Contemporâneas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36576" algn="ctr" font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4572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Processamento da Informação (3-2-5)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009834"/>
                  </a:ext>
                </a:extLst>
              </a:tr>
              <a:tr h="396899">
                <a:tc>
                  <a:txBody>
                    <a:bodyPr/>
                    <a:lstStyle/>
                    <a:p>
                      <a:pPr marL="109728" marR="109728" indent="0" algn="ctr" font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Trajetórias das Políticas de CT&amp;I no Brasil 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64592" marR="164592" indent="0" algn="ctr" font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Economia Internacional II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64592" marR="164592" indent="0" algn="ctr" font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12648" marR="109728" indent="-50292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Economia do Território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12648" marR="109728" indent="-50292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38328" marR="338328" indent="54864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Ética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38328" marR="338328" indent="54864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73152" marR="73152" indent="45720" algn="ctr" font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Introdução à Filosofia da Mente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73152" marR="73152" indent="45720" algn="ctr" font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(2-0-2)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651148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marL="201168" marR="192024" indent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Pensamento Latino- Americano e Políticas de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4572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CT&amp;I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4572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00584" marR="100584" algn="ctr" font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Desigualdades de Raça, Gênero e Renda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0584" marR="100584" algn="ctr" font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246888" marR="246888" indent="0" algn="ctr" font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Desenvolvimento Humano e Pobreza Urbana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91440" marR="91440" algn="ctr" font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Antropologia Filosófica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262965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46304" marR="13716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Cidadania, Direitos e Desigualdades 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46304" marR="13716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55448" marR="155448" indent="0" algn="ctr" fontAlgn="t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Mudança Tecnológica e Dinâmica Capitalista na Economia Contemporânea 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55448" marR="155448" indent="0" algn="ctr" fontAlgn="t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Dinâmicas Territoriais e Relações Étnico-Raciais no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12648" marR="612648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Brasil 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Poder e Cultura na Sociedade da Informação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30239"/>
                  </a:ext>
                </a:extLst>
              </a:tr>
              <a:tr h="383941">
                <a:tc>
                  <a:txBody>
                    <a:bodyPr/>
                    <a:lstStyle/>
                    <a:p>
                      <a:pPr marL="45720" marR="45720" algn="ctr" fontAlgn="t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Políticas Públicas Sul-Americanas 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00584" marR="100584" algn="ctr" fontAlgn="t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Desenvolvimento Socioeconômico 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237744" marR="219456" indent="36576" algn="ctr" fontAlgn="t">
                        <a:spcBef>
                          <a:spcPts val="9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Sustentabilidade e Indicadores 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37744" marR="219456" indent="36576" algn="ctr" fontAlgn="t">
                        <a:spcBef>
                          <a:spcPts val="9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54864" marR="36576" indent="228600" algn="ctr" fontAlgn="t">
                        <a:spcBef>
                          <a:spcPts val="9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Filosofia Africana 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36576" indent="228600" algn="ctr" fontAlgn="t">
                        <a:spcBef>
                          <a:spcPts val="9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0" i="0" u="none" strike="noStrike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311778"/>
                  </a:ext>
                </a:extLst>
              </a:tr>
              <a:tr h="345067">
                <a:tc>
                  <a:txBody>
                    <a:bodyPr/>
                    <a:lstStyle/>
                    <a:p>
                      <a:pPr marL="100584" marR="100584" indent="0" algn="ctr" fontAlgn="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Formação Histórica do Brasil Contemporâneo 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20624" marR="36576" indent="-384048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Empreendedorismo 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12648" marR="128016" indent="-484632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Urbanização Brasileira 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576" algn="ctr" fontAlgn="t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Ética: </a:t>
                      </a:r>
                      <a:r>
                        <a:rPr lang="pt-P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Perspectivas</a:t>
                      </a: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Contemporâneas 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36576" algn="ctr" fontAlgn="t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0" i="0" u="none" strike="noStrike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75753"/>
                  </a:ext>
                </a:extLst>
              </a:tr>
              <a:tr h="396899">
                <a:tc>
                  <a:txBody>
                    <a:bodyPr/>
                    <a:lstStyle/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74904" marR="82296" indent="-28346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Políticas Sociais 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46304" marR="137160" algn="ctr" fontAlgn="t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Macroeconomia Pós-Keynesiana 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46304" marR="137160" algn="ctr" fontAlgn="t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00584" marR="91440" indent="0" algn="ctr" fontAlgn="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Mobilização Produtiva dos Territórios e Desenvolvimento Local 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36576" algn="ctr" fontAlgn="t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Pensamento e Cinema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36576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47084"/>
                  </a:ext>
                </a:extLst>
              </a:tr>
              <a:tr h="378758">
                <a:tc>
                  <a:txBody>
                    <a:bodyPr/>
                    <a:lstStyle/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Métodos quantitativos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46304" marR="137160" algn="ctr" fontAlgn="t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00584" marR="91440" indent="0" algn="ctr" fontAlgn="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36576" algn="ctr" fontAlgn="t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11139"/>
                  </a:ext>
                </a:extLst>
              </a:tr>
              <a:tr h="254359">
                <a:tc>
                  <a:txBody>
                    <a:bodyPr/>
                    <a:lstStyle/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Introdução ao Direito Constitucional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(4-0-4)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46304" marR="137160" algn="ctr" fontAlgn="t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00584" marR="91440" indent="0" algn="ctr" fontAlgn="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36576" algn="ctr" fontAlgn="t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800" b="0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48" marR="39248" marT="5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98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683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Espaço Reservado para Conteúdo 6">
            <a:extLst>
              <a:ext uri="{FF2B5EF4-FFF2-40B4-BE49-F238E27FC236}">
                <a16:creationId xmlns:a16="http://schemas.microsoft.com/office/drawing/2014/main" id="{52C3AB1E-7F6F-534A-91EE-FB7A4C9F70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795451"/>
              </p:ext>
            </p:extLst>
          </p:nvPr>
        </p:nvGraphicFramePr>
        <p:xfrm>
          <a:off x="0" y="2185440"/>
          <a:ext cx="12192000" cy="4672557"/>
        </p:xfrm>
        <a:graphic>
          <a:graphicData uri="http://schemas.openxmlformats.org/drawingml/2006/table">
            <a:tbl>
              <a:tblPr firstRow="1" firstCol="1" bandRow="1"/>
              <a:tblGrid>
                <a:gridCol w="734144">
                  <a:extLst>
                    <a:ext uri="{9D8B030D-6E8A-4147-A177-3AD203B41FA5}">
                      <a16:colId xmlns:a16="http://schemas.microsoft.com/office/drawing/2014/main" val="2162859690"/>
                    </a:ext>
                  </a:extLst>
                </a:gridCol>
                <a:gridCol w="819155">
                  <a:extLst>
                    <a:ext uri="{9D8B030D-6E8A-4147-A177-3AD203B41FA5}">
                      <a16:colId xmlns:a16="http://schemas.microsoft.com/office/drawing/2014/main" val="1985622774"/>
                    </a:ext>
                  </a:extLst>
                </a:gridCol>
                <a:gridCol w="2465718">
                  <a:extLst>
                    <a:ext uri="{9D8B030D-6E8A-4147-A177-3AD203B41FA5}">
                      <a16:colId xmlns:a16="http://schemas.microsoft.com/office/drawing/2014/main" val="3169310247"/>
                    </a:ext>
                  </a:extLst>
                </a:gridCol>
                <a:gridCol w="1395247">
                  <a:extLst>
                    <a:ext uri="{9D8B030D-6E8A-4147-A177-3AD203B41FA5}">
                      <a16:colId xmlns:a16="http://schemas.microsoft.com/office/drawing/2014/main" val="4165373537"/>
                    </a:ext>
                  </a:extLst>
                </a:gridCol>
                <a:gridCol w="2191291">
                  <a:extLst>
                    <a:ext uri="{9D8B030D-6E8A-4147-A177-3AD203B41FA5}">
                      <a16:colId xmlns:a16="http://schemas.microsoft.com/office/drawing/2014/main" val="611862610"/>
                    </a:ext>
                  </a:extLst>
                </a:gridCol>
                <a:gridCol w="1529364">
                  <a:extLst>
                    <a:ext uri="{9D8B030D-6E8A-4147-A177-3AD203B41FA5}">
                      <a16:colId xmlns:a16="http://schemas.microsoft.com/office/drawing/2014/main" val="3850201312"/>
                    </a:ext>
                  </a:extLst>
                </a:gridCol>
                <a:gridCol w="1690308">
                  <a:extLst>
                    <a:ext uri="{9D8B030D-6E8A-4147-A177-3AD203B41FA5}">
                      <a16:colId xmlns:a16="http://schemas.microsoft.com/office/drawing/2014/main" val="4242217836"/>
                    </a:ext>
                  </a:extLst>
                </a:gridCol>
                <a:gridCol w="1366773">
                  <a:extLst>
                    <a:ext uri="{9D8B030D-6E8A-4147-A177-3AD203B41FA5}">
                      <a16:colId xmlns:a16="http://schemas.microsoft.com/office/drawing/2014/main" val="523764429"/>
                    </a:ext>
                  </a:extLst>
                </a:gridCol>
              </a:tblGrid>
              <a:tr h="1005149">
                <a:tc rowSpan="6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indent="54864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1º ANO</a:t>
                      </a:r>
                      <a:endParaRPr lang="pt-PT" sz="4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4" marR="106304" marT="53152" marB="5315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1º BC&amp;H</a:t>
                      </a:r>
                      <a:endParaRPr lang="pt-PT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Bases Computacionais da Ciência</a:t>
                      </a:r>
                      <a:endParaRPr lang="pt-PT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Estrutura e Dinâmica Social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Introdução às Humanidades e às Ciências Sociais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Interpretações do Brasil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Identidade e Cultura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118872" indent="0" algn="ctr" fontAlgn="t">
                        <a:lnSpc>
                          <a:spcPct val="115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73152" indent="0" algn="ctr" fontAlgn="t"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Temas e Problemas em Filosofia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(3-0-4)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4" marR="106304" marT="53152" marB="5315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634941"/>
                  </a:ext>
                </a:extLst>
              </a:tr>
              <a:tr h="2525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(0-2-2)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2-0-3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384536"/>
                  </a:ext>
                </a:extLst>
              </a:tr>
              <a:tr h="10118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2º BC&amp;H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Ciência, Tecnologia e Sociedade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(3-0-4)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Pensamento Crítico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(4-0-4)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Estado e Relações de Poder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(4-0-4)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Formação do Sistema Internacional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(4-0-4)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Introdução ao Pensamento Econômico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(3-0-4)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4531"/>
                  </a:ext>
                </a:extLst>
              </a:tr>
              <a:tr h="2525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841688"/>
                  </a:ext>
                </a:extLst>
              </a:tr>
              <a:tr h="18978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3º BC&amp;H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Biodiversidade: Interações entre organismos e ambiente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(3-0-4)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Bases Matemáticas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(4-0-5)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Ética e Justiça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(4-0-4)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Território e Sociedade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(4-0-4)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Estudos Étnico-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Raciais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(3-0-4)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Limitada/ Livre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77827"/>
                  </a:ext>
                </a:extLst>
              </a:tr>
              <a:tr h="2525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4-0-5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6032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0-2-2</a:t>
                      </a:r>
                      <a:endParaRPr lang="pt-PT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73" marR="11073" marT="11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0593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4FBEE791-836E-E946-B293-47312E3E1587}"/>
              </a:ext>
            </a:extLst>
          </p:cNvPr>
          <p:cNvSpPr txBox="1"/>
          <p:nvPr/>
        </p:nvSpPr>
        <p:spPr>
          <a:xfrm>
            <a:off x="562485" y="607961"/>
            <a:ext cx="74043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Estrutura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anual</a:t>
            </a:r>
            <a:r>
              <a:rPr lang="en-GB" sz="2800" dirty="0">
                <a:solidFill>
                  <a:schemeClr val="bg1"/>
                </a:solidFill>
              </a:rPr>
              <a:t> do </a:t>
            </a:r>
            <a:r>
              <a:rPr lang="en-GB" sz="2800" dirty="0" err="1">
                <a:solidFill>
                  <a:schemeClr val="bg1"/>
                </a:solidFill>
              </a:rPr>
              <a:t>curso</a:t>
            </a:r>
            <a:r>
              <a:rPr lang="en-GB" sz="2800" dirty="0">
                <a:solidFill>
                  <a:schemeClr val="bg1"/>
                </a:solidFill>
              </a:rPr>
              <a:t> – </a:t>
            </a:r>
            <a:r>
              <a:rPr lang="en-GB" sz="2800" dirty="0" err="1">
                <a:solidFill>
                  <a:schemeClr val="bg1"/>
                </a:solidFill>
              </a:rPr>
              <a:t>quadrimestres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ideais</a:t>
            </a: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BC&amp;H + BRI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3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4633D103-844B-2E43-9A36-1F68E2256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798392"/>
              </p:ext>
            </p:extLst>
          </p:nvPr>
        </p:nvGraphicFramePr>
        <p:xfrm>
          <a:off x="58538" y="2170031"/>
          <a:ext cx="12074924" cy="4567100"/>
        </p:xfrm>
        <a:graphic>
          <a:graphicData uri="http://schemas.openxmlformats.org/drawingml/2006/table">
            <a:tbl>
              <a:tblPr firstRow="1" firstCol="1" bandRow="1"/>
              <a:tblGrid>
                <a:gridCol w="805207">
                  <a:extLst>
                    <a:ext uri="{9D8B030D-6E8A-4147-A177-3AD203B41FA5}">
                      <a16:colId xmlns:a16="http://schemas.microsoft.com/office/drawing/2014/main" val="2466715610"/>
                    </a:ext>
                  </a:extLst>
                </a:gridCol>
                <a:gridCol w="898446">
                  <a:extLst>
                    <a:ext uri="{9D8B030D-6E8A-4147-A177-3AD203B41FA5}">
                      <a16:colId xmlns:a16="http://schemas.microsoft.com/office/drawing/2014/main" val="2857341615"/>
                    </a:ext>
                  </a:extLst>
                </a:gridCol>
                <a:gridCol w="1977484">
                  <a:extLst>
                    <a:ext uri="{9D8B030D-6E8A-4147-A177-3AD203B41FA5}">
                      <a16:colId xmlns:a16="http://schemas.microsoft.com/office/drawing/2014/main" val="1829223683"/>
                    </a:ext>
                  </a:extLst>
                </a:gridCol>
                <a:gridCol w="1539804">
                  <a:extLst>
                    <a:ext uri="{9D8B030D-6E8A-4147-A177-3AD203B41FA5}">
                      <a16:colId xmlns:a16="http://schemas.microsoft.com/office/drawing/2014/main" val="3066723923"/>
                    </a:ext>
                  </a:extLst>
                </a:gridCol>
                <a:gridCol w="1587328">
                  <a:extLst>
                    <a:ext uri="{9D8B030D-6E8A-4147-A177-3AD203B41FA5}">
                      <a16:colId xmlns:a16="http://schemas.microsoft.com/office/drawing/2014/main" val="595089421"/>
                    </a:ext>
                  </a:extLst>
                </a:gridCol>
                <a:gridCol w="2954232">
                  <a:extLst>
                    <a:ext uri="{9D8B030D-6E8A-4147-A177-3AD203B41FA5}">
                      <a16:colId xmlns:a16="http://schemas.microsoft.com/office/drawing/2014/main" val="907301998"/>
                    </a:ext>
                  </a:extLst>
                </a:gridCol>
                <a:gridCol w="1234288">
                  <a:extLst>
                    <a:ext uri="{9D8B030D-6E8A-4147-A177-3AD203B41FA5}">
                      <a16:colId xmlns:a16="http://schemas.microsoft.com/office/drawing/2014/main" val="2390793826"/>
                    </a:ext>
                  </a:extLst>
                </a:gridCol>
                <a:gridCol w="1078135">
                  <a:extLst>
                    <a:ext uri="{9D8B030D-6E8A-4147-A177-3AD203B41FA5}">
                      <a16:colId xmlns:a16="http://schemas.microsoft.com/office/drawing/2014/main" val="553861147"/>
                    </a:ext>
                  </a:extLst>
                </a:gridCol>
              </a:tblGrid>
              <a:tr h="2724758">
                <a:tc rowSpan="3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indent="54864" algn="ctr" fontAlgn="t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2º ANO</a:t>
                      </a:r>
                      <a:endParaRPr lang="pt-P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725" marR="117725" marT="58862" marB="5886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4º BC&amp;H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Bases Epistemológicas da Ciência Moderna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Introdução à Probabilidade e à Estatística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Estudos de Gênero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Desenvolvimento e sustentabilidade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Introdução à Economia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18288" indent="137160" algn="ctr" fontAlgn="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Limitada/ Livre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372839"/>
                  </a:ext>
                </a:extLst>
              </a:tr>
              <a:tr h="3871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6032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3-0-4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65282"/>
                  </a:ext>
                </a:extLst>
              </a:tr>
              <a:tr h="14551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45720" algn="ctr" fontAlgn="t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5º BRI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54864" marR="45720" indent="9144" algn="ctr" fontAlgn="t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Teorias Clássicas das Relações Internacionais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8288" marR="9144" algn="ctr" fontAlgn="t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Sistema Financeiro Internacional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128016" indent="9144" algn="ctr" fontAlgn="t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Formação Histórica da América Latina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indent="64008" algn="ctr" fontAlgn="t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Introdução ao estudo do Direito e Fundamentos do Direito Internacional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8288" marR="9144" algn="ctr" fontAlgn="t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livre</a:t>
                      </a:r>
                      <a:endParaRPr lang="pt-PT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63" marR="12263" marT="122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29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096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9169392E-859D-D44C-89F7-BC87F424F3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167574"/>
              </p:ext>
            </p:extLst>
          </p:nvPr>
        </p:nvGraphicFramePr>
        <p:xfrm>
          <a:off x="0" y="2196936"/>
          <a:ext cx="12118184" cy="4546763"/>
        </p:xfrm>
        <a:graphic>
          <a:graphicData uri="http://schemas.openxmlformats.org/drawingml/2006/table">
            <a:tbl>
              <a:tblPr firstRow="1" firstCol="1" bandRow="1"/>
              <a:tblGrid>
                <a:gridCol w="712552">
                  <a:extLst>
                    <a:ext uri="{9D8B030D-6E8A-4147-A177-3AD203B41FA5}">
                      <a16:colId xmlns:a16="http://schemas.microsoft.com/office/drawing/2014/main" val="3668790844"/>
                    </a:ext>
                  </a:extLst>
                </a:gridCol>
                <a:gridCol w="641657">
                  <a:extLst>
                    <a:ext uri="{9D8B030D-6E8A-4147-A177-3AD203B41FA5}">
                      <a16:colId xmlns:a16="http://schemas.microsoft.com/office/drawing/2014/main" val="335959327"/>
                    </a:ext>
                  </a:extLst>
                </a:gridCol>
                <a:gridCol w="1586118">
                  <a:extLst>
                    <a:ext uri="{9D8B030D-6E8A-4147-A177-3AD203B41FA5}">
                      <a16:colId xmlns:a16="http://schemas.microsoft.com/office/drawing/2014/main" val="3341605544"/>
                    </a:ext>
                  </a:extLst>
                </a:gridCol>
                <a:gridCol w="1784382">
                  <a:extLst>
                    <a:ext uri="{9D8B030D-6E8A-4147-A177-3AD203B41FA5}">
                      <a16:colId xmlns:a16="http://schemas.microsoft.com/office/drawing/2014/main" val="3529569546"/>
                    </a:ext>
                  </a:extLst>
                </a:gridCol>
                <a:gridCol w="1918963">
                  <a:extLst>
                    <a:ext uri="{9D8B030D-6E8A-4147-A177-3AD203B41FA5}">
                      <a16:colId xmlns:a16="http://schemas.microsoft.com/office/drawing/2014/main" val="101625218"/>
                    </a:ext>
                  </a:extLst>
                </a:gridCol>
                <a:gridCol w="2032314">
                  <a:extLst>
                    <a:ext uri="{9D8B030D-6E8A-4147-A177-3AD203B41FA5}">
                      <a16:colId xmlns:a16="http://schemas.microsoft.com/office/drawing/2014/main" val="2530164165"/>
                    </a:ext>
                  </a:extLst>
                </a:gridCol>
                <a:gridCol w="1888923">
                  <a:extLst>
                    <a:ext uri="{9D8B030D-6E8A-4147-A177-3AD203B41FA5}">
                      <a16:colId xmlns:a16="http://schemas.microsoft.com/office/drawing/2014/main" val="3704011452"/>
                    </a:ext>
                  </a:extLst>
                </a:gridCol>
                <a:gridCol w="1553275">
                  <a:extLst>
                    <a:ext uri="{9D8B030D-6E8A-4147-A177-3AD203B41FA5}">
                      <a16:colId xmlns:a16="http://schemas.microsoft.com/office/drawing/2014/main" val="477434571"/>
                    </a:ext>
                  </a:extLst>
                </a:gridCol>
              </a:tblGrid>
              <a:tr h="1619462">
                <a:tc rowSpan="6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indent="54864" algn="ctr" fontAlgn="t">
                        <a:lnSpc>
                          <a:spcPct val="11500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3º ANO</a:t>
                      </a:r>
                      <a:endParaRPr lang="pt-P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023" marR="104023" marT="52011" marB="520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4572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7º BRI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Segurança internacional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37160" marR="64008" indent="-64008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Economia Política Internacional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História da Política Externa Brasileira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36576" indent="0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36576" marR="36576" indent="0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Regime Internacional dos Direitos Humanos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45720" marR="36576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Estado e Desenvolvimento Econômico no Brasil Contemporâneo (BPP)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023" marR="104023" marT="52011" marB="5201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030570"/>
                  </a:ext>
                </a:extLst>
              </a:tr>
              <a:tr h="2749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843658"/>
                  </a:ext>
                </a:extLst>
              </a:tr>
              <a:tr h="9254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4572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8º BRI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54864" marR="54864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Estudos estratégicos e de Defesa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54864" indent="54864" algn="ctr" fontAlgn="t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Integração regional: teorias e experiências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54864" indent="9144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Política Externa brasileira contemporânea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Organizações Internacionais e Multilateralismo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África nas Relações Internacionais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1464"/>
                  </a:ext>
                </a:extLst>
              </a:tr>
              <a:tr h="2749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239722"/>
                  </a:ext>
                </a:extLst>
              </a:tr>
              <a:tr h="11770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45720" algn="ctr" fontAlgn="t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9º BRI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18872" marR="100584" indent="9144" algn="ctr" fontAlgn="t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Geopolítica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00584" marR="91440" algn="ctr" fontAlgn="t">
                        <a:lnSpc>
                          <a:spcPct val="115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Economia Política Internacional da Energia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27432" marR="27432" indent="0" algn="ctr" fontAlgn="t">
                        <a:lnSpc>
                          <a:spcPct val="115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Política Internacional dos EUA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Disciplina de Opção Limitada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Livre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91440" indent="9144" algn="ctr" fontAlgn="t">
                        <a:lnSpc>
                          <a:spcPct val="115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Práticas em Ciências e Humanidades</a:t>
                      </a:r>
                      <a:endParaRPr lang="pt-P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098628"/>
                  </a:ext>
                </a:extLst>
              </a:tr>
              <a:tr h="2749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5176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2-2-4</a:t>
                      </a:r>
                      <a:endParaRPr lang="pt-P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6" marR="10836" marT="10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187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778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6F14A756-FFCE-6940-9607-B7B6DE70E1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638448"/>
              </p:ext>
            </p:extLst>
          </p:nvPr>
        </p:nvGraphicFramePr>
        <p:xfrm>
          <a:off x="58537" y="2175533"/>
          <a:ext cx="12074926" cy="4687367"/>
        </p:xfrm>
        <a:graphic>
          <a:graphicData uri="http://schemas.openxmlformats.org/drawingml/2006/table">
            <a:tbl>
              <a:tblPr firstRow="1" firstCol="1" bandRow="1"/>
              <a:tblGrid>
                <a:gridCol w="777209">
                  <a:extLst>
                    <a:ext uri="{9D8B030D-6E8A-4147-A177-3AD203B41FA5}">
                      <a16:colId xmlns:a16="http://schemas.microsoft.com/office/drawing/2014/main" val="1066761728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3619290931"/>
                    </a:ext>
                  </a:extLst>
                </a:gridCol>
                <a:gridCol w="2433420">
                  <a:extLst>
                    <a:ext uri="{9D8B030D-6E8A-4147-A177-3AD203B41FA5}">
                      <a16:colId xmlns:a16="http://schemas.microsoft.com/office/drawing/2014/main" val="1067435342"/>
                    </a:ext>
                  </a:extLst>
                </a:gridCol>
                <a:gridCol w="2323764">
                  <a:extLst>
                    <a:ext uri="{9D8B030D-6E8A-4147-A177-3AD203B41FA5}">
                      <a16:colId xmlns:a16="http://schemas.microsoft.com/office/drawing/2014/main" val="2298255722"/>
                    </a:ext>
                  </a:extLst>
                </a:gridCol>
                <a:gridCol w="1942806">
                  <a:extLst>
                    <a:ext uri="{9D8B030D-6E8A-4147-A177-3AD203B41FA5}">
                      <a16:colId xmlns:a16="http://schemas.microsoft.com/office/drawing/2014/main" val="3698929323"/>
                    </a:ext>
                  </a:extLst>
                </a:gridCol>
                <a:gridCol w="1942806">
                  <a:extLst>
                    <a:ext uri="{9D8B030D-6E8A-4147-A177-3AD203B41FA5}">
                      <a16:colId xmlns:a16="http://schemas.microsoft.com/office/drawing/2014/main" val="833368628"/>
                    </a:ext>
                  </a:extLst>
                </a:gridCol>
                <a:gridCol w="1864169">
                  <a:extLst>
                    <a:ext uri="{9D8B030D-6E8A-4147-A177-3AD203B41FA5}">
                      <a16:colId xmlns:a16="http://schemas.microsoft.com/office/drawing/2014/main" val="418751720"/>
                    </a:ext>
                  </a:extLst>
                </a:gridCol>
              </a:tblGrid>
              <a:tr h="1125924">
                <a:tc rowSpan="6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6576" marR="27432" indent="54864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4º ANO</a:t>
                      </a:r>
                      <a:endParaRPr lang="pt-P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949" marR="110949" marT="55474" marB="554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10º BRI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54864" algn="ctr" fontAlgn="t">
                        <a:lnSpc>
                          <a:spcPct val="11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Análise de Política Externa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11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Metodologia e Pesquisa em Relações Internacionais - TCC 1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109728" indent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China nas Relações Internacionais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45720" indent="73152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de Opção Limitada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45720" indent="73152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de Opção Limitada/Oficina de RI 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56139"/>
                  </a:ext>
                </a:extLst>
              </a:tr>
              <a:tr h="3344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423041"/>
                  </a:ext>
                </a:extLst>
              </a:tr>
              <a:tr h="14320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11º BRI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54864" marR="54864" algn="ctr" fontAlgn="t">
                        <a:lnSpc>
                          <a:spcPct val="11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Economia Política Internacional da Segurança Alimentar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45720" indent="73152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Atores não-estatais e as Relações Internacionais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Disciplina de Opção Limitada/ Oficina de RI II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45720" indent="73152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de Opção Limitada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8288" marR="914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TCC 2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909240"/>
                  </a:ext>
                </a:extLst>
              </a:tr>
              <a:tr h="3344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0-2-6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473735"/>
                  </a:ext>
                </a:extLst>
              </a:tr>
              <a:tr h="1125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54864" marR="5486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12º BRI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54864" marR="36576" indent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Livre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64008" marR="54864" algn="ctr" fontAlgn="t">
                        <a:lnSpc>
                          <a:spcPct val="11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64008" marR="54864" algn="ctr" fontAlgn="t">
                        <a:lnSpc>
                          <a:spcPct val="11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Livre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54864" algn="ctr" fontAlgn="t">
                        <a:lnSpc>
                          <a:spcPct val="11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45720" indent="73152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de Opção Limitada 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64008" marR="45720" indent="73152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Disciplina de Opção Limitada/Oficina de RI III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8288" marR="914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TCC 3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355189"/>
                  </a:ext>
                </a:extLst>
              </a:tr>
              <a:tr h="3344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T-P-I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914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464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" marR="4572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4-0-4</a:t>
                      </a:r>
                      <a:endParaRPr lang="pt-P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" marR="0" algn="ctr" fontAlgn="t">
                        <a:lnSpc>
                          <a:spcPct val="6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0-2-6</a:t>
                      </a:r>
                      <a:endParaRPr lang="pt-P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57" marR="11557" marT="11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20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5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Carga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horária</a:t>
            </a:r>
            <a:r>
              <a:rPr lang="en-GB" sz="4000" dirty="0">
                <a:solidFill>
                  <a:srgbClr val="FFFFFF"/>
                </a:solidFill>
              </a:rPr>
              <a:t> do </a:t>
            </a:r>
            <a:r>
              <a:rPr lang="en-GB" sz="4000" dirty="0" err="1">
                <a:solidFill>
                  <a:srgbClr val="FFFFFF"/>
                </a:solidFill>
              </a:rPr>
              <a:t>curso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1677105-3C7E-EB46-8BBD-0061EA4E0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61" y="1839112"/>
            <a:ext cx="11172825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Bacharelado em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Relações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 Internacionais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Ato de </a:t>
            </a: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criação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Resolução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 do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ConsUni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 No 80 de 31 de outubro de 2011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Diplomação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Bacharel em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Relações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 Internacionais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Carga </a:t>
            </a: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horária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total do curso: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2856 horas/aula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Número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créditos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228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Estágio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: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não-obrigatório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Turno de oferta: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Matutino e Noturno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Número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vagas por turno: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38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Campus de oferta: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São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 Bernardo do Campo 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1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Carga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horária</a:t>
            </a:r>
            <a:r>
              <a:rPr lang="en-GB" sz="4000" dirty="0">
                <a:solidFill>
                  <a:srgbClr val="FFFFFF"/>
                </a:solidFill>
              </a:rPr>
              <a:t> do </a:t>
            </a:r>
            <a:r>
              <a:rPr lang="en-GB" sz="4000" dirty="0" err="1">
                <a:solidFill>
                  <a:srgbClr val="FFFFFF"/>
                </a:solidFill>
              </a:rPr>
              <a:t>curso</a:t>
            </a: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9F5BA6-7B35-EF42-A14C-F6C145B05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36" y="1622745"/>
            <a:ext cx="5888762" cy="499426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A44A641-8D2E-D94D-9286-D2559F81C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16" y="2052664"/>
            <a:ext cx="5888766" cy="15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2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Curricularização</a:t>
            </a:r>
            <a:r>
              <a:rPr lang="en-GB" sz="4000" dirty="0">
                <a:solidFill>
                  <a:srgbClr val="FFFFFF"/>
                </a:solidFill>
              </a:rPr>
              <a:t> da </a:t>
            </a:r>
            <a:r>
              <a:rPr lang="en-GB" sz="4000" dirty="0" err="1">
                <a:solidFill>
                  <a:srgbClr val="FFFFFF"/>
                </a:solidFill>
              </a:rPr>
              <a:t>Extensão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71659"/>
            <a:ext cx="9724031" cy="3683358"/>
          </a:xfrm>
        </p:spPr>
        <p:txBody>
          <a:bodyPr anchor="ctr">
            <a:normAutofit lnSpcReduction="10000"/>
          </a:bodyPr>
          <a:lstStyle/>
          <a:p>
            <a:r>
              <a:rPr lang="pt-BR" dirty="0"/>
              <a:t>Reunião da coordenação do BRI com a </a:t>
            </a:r>
            <a:r>
              <a:rPr lang="pt-BR" dirty="0" err="1"/>
              <a:t>Proec</a:t>
            </a:r>
            <a:r>
              <a:rPr lang="pt-BR" dirty="0"/>
              <a:t> (pró-reitor adjunto, prof. </a:t>
            </a:r>
            <a:r>
              <a:rPr lang="pt-BR" dirty="0" err="1"/>
              <a:t>Evonir</a:t>
            </a:r>
            <a:r>
              <a:rPr lang="pt-BR" dirty="0"/>
              <a:t>) – Setembro, 2021</a:t>
            </a:r>
          </a:p>
          <a:p>
            <a:endParaRPr lang="en-GB" dirty="0"/>
          </a:p>
          <a:p>
            <a:r>
              <a:rPr lang="en-GB" dirty="0" err="1"/>
              <a:t>Disciplinas</a:t>
            </a:r>
            <a:r>
              <a:rPr lang="en-GB" dirty="0"/>
              <a:t> </a:t>
            </a:r>
            <a:r>
              <a:rPr lang="en-GB" dirty="0" err="1"/>
              <a:t>extensionistas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Projetos</a:t>
            </a:r>
            <a:r>
              <a:rPr lang="en-GB" dirty="0"/>
              <a:t> de </a:t>
            </a:r>
            <a:r>
              <a:rPr lang="en-GB" dirty="0" err="1"/>
              <a:t>extensão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Comissão</a:t>
            </a:r>
            <a:r>
              <a:rPr lang="en-GB" dirty="0"/>
              <a:t> de </a:t>
            </a:r>
            <a:r>
              <a:rPr lang="en-GB" dirty="0" err="1"/>
              <a:t>extensão</a:t>
            </a:r>
            <a:r>
              <a:rPr lang="en-GB" dirty="0"/>
              <a:t> do BRI </a:t>
            </a:r>
          </a:p>
        </p:txBody>
      </p:sp>
    </p:spTree>
    <p:extLst>
      <p:ext uri="{BB962C8B-B14F-4D97-AF65-F5344CB8AC3E}">
        <p14:creationId xmlns:p14="http://schemas.microsoft.com/office/powerpoint/2010/main" val="139718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Cronologia</a:t>
            </a:r>
            <a:r>
              <a:rPr lang="en-GB" sz="4000" dirty="0">
                <a:solidFill>
                  <a:srgbClr val="FFFFFF"/>
                </a:solidFill>
              </a:rPr>
              <a:t> do </a:t>
            </a:r>
            <a:r>
              <a:rPr lang="en-GB" sz="4000" dirty="0" err="1">
                <a:solidFill>
                  <a:srgbClr val="FFFFFF"/>
                </a:solidFill>
              </a:rPr>
              <a:t>processo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83" y="1750667"/>
            <a:ext cx="11406829" cy="494071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2019: </a:t>
            </a:r>
            <a:r>
              <a:rPr lang="en-US" sz="2000" dirty="0" err="1"/>
              <a:t>início</a:t>
            </a:r>
            <a:r>
              <a:rPr lang="en-US" sz="2000" dirty="0"/>
              <a:t> do </a:t>
            </a:r>
            <a:r>
              <a:rPr lang="en-US" sz="2000" dirty="0" err="1"/>
              <a:t>processo</a:t>
            </a:r>
            <a:r>
              <a:rPr lang="en-US" sz="2000" dirty="0"/>
              <a:t> de </a:t>
            </a:r>
            <a:r>
              <a:rPr lang="en-US" sz="2000" dirty="0" err="1"/>
              <a:t>reforma</a:t>
            </a:r>
            <a:r>
              <a:rPr lang="en-US" sz="2000" dirty="0"/>
              <a:t> (</a:t>
            </a:r>
            <a:r>
              <a:rPr lang="en-US" sz="2000" dirty="0" err="1"/>
              <a:t>discussões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plenárias</a:t>
            </a:r>
            <a:r>
              <a:rPr lang="en-US" sz="2000" dirty="0"/>
              <a:t>, com o NDE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frente</a:t>
            </a:r>
            <a:r>
              <a:rPr lang="en-US" sz="2000" dirty="0"/>
              <a:t> das </a:t>
            </a:r>
            <a:r>
              <a:rPr lang="en-US" sz="2000" dirty="0" err="1"/>
              <a:t>sistematizações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Divisão</a:t>
            </a:r>
            <a:r>
              <a:rPr lang="en-US" sz="2000" dirty="0"/>
              <a:t> de </a:t>
            </a:r>
            <a:r>
              <a:rPr lang="en-US" sz="2000" dirty="0" err="1"/>
              <a:t>tarefas</a:t>
            </a:r>
            <a:r>
              <a:rPr lang="en-US" sz="2000" dirty="0"/>
              <a:t> para </a:t>
            </a:r>
            <a:r>
              <a:rPr lang="en-US" sz="2000" dirty="0" err="1"/>
              <a:t>pensar</a:t>
            </a:r>
            <a:r>
              <a:rPr lang="en-US" sz="2000" dirty="0"/>
              <a:t> as </a:t>
            </a:r>
            <a:r>
              <a:rPr lang="en-US" sz="2000" dirty="0" err="1"/>
              <a:t>disciplinas</a:t>
            </a:r>
            <a:r>
              <a:rPr lang="en-US" sz="2000" dirty="0"/>
              <a:t> a </a:t>
            </a:r>
            <a:r>
              <a:rPr lang="en-US" sz="2000" dirty="0" err="1"/>
              <a:t>partir</a:t>
            </a:r>
            <a:r>
              <a:rPr lang="en-US" sz="2000" dirty="0"/>
              <a:t> dos GTs </a:t>
            </a:r>
            <a:r>
              <a:rPr lang="en-US" sz="2000" dirty="0" err="1"/>
              <a:t>temáticos</a:t>
            </a:r>
            <a:r>
              <a:rPr lang="en-US" sz="2000" dirty="0"/>
              <a:t> com </a:t>
            </a:r>
            <a:r>
              <a:rPr lang="en-US" sz="2000" dirty="0" err="1"/>
              <a:t>discussões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plenárias</a:t>
            </a:r>
            <a:r>
              <a:rPr lang="en-US" sz="2000" dirty="0"/>
              <a:t> (</a:t>
            </a:r>
            <a:r>
              <a:rPr lang="en-US" sz="2000" dirty="0" err="1"/>
              <a:t>áreas</a:t>
            </a:r>
            <a:r>
              <a:rPr lang="en-US" sz="2000" dirty="0"/>
              <a:t> </a:t>
            </a:r>
            <a:r>
              <a:rPr lang="en-US" sz="2000" dirty="0" err="1"/>
              <a:t>temáticas</a:t>
            </a:r>
            <a:r>
              <a:rPr lang="en-US" sz="2000" dirty="0"/>
              <a:t>, </a:t>
            </a:r>
            <a:r>
              <a:rPr lang="en-US" sz="2000" dirty="0" err="1"/>
              <a:t>obrigatórias</a:t>
            </a:r>
            <a:r>
              <a:rPr lang="en-US" sz="2000" dirty="0"/>
              <a:t>, OLs, </a:t>
            </a:r>
            <a:r>
              <a:rPr lang="en-US" sz="2000" dirty="0" err="1"/>
              <a:t>ementários</a:t>
            </a:r>
            <a:r>
              <a:rPr lang="en-US" sz="2000" dirty="0"/>
              <a:t> e </a:t>
            </a:r>
            <a:r>
              <a:rPr lang="en-US" sz="2000" dirty="0" err="1"/>
              <a:t>bibliografias</a:t>
            </a:r>
            <a:r>
              <a:rPr lang="en-US" sz="2000" dirty="0"/>
              <a:t>) </a:t>
            </a:r>
          </a:p>
          <a:p>
            <a:r>
              <a:rPr lang="pt-BR" sz="2000" dirty="0"/>
              <a:t>Debate sobre as novas áreas de concentração do curso</a:t>
            </a:r>
          </a:p>
          <a:p>
            <a:r>
              <a:rPr lang="pt-BR" sz="2000" dirty="0"/>
              <a:t>Debate sobre as disciplinas obrigatórias (eventuais sobreposições, ausências, necessidades novas) </a:t>
            </a:r>
            <a:endParaRPr lang="en-US" sz="2000" dirty="0"/>
          </a:p>
          <a:p>
            <a:r>
              <a:rPr lang="en-US" sz="2000" dirty="0"/>
              <a:t>Agosto 2019: </a:t>
            </a:r>
            <a:r>
              <a:rPr lang="pt-BR" sz="2000" dirty="0"/>
              <a:t>NDE apresenta relatório com </a:t>
            </a:r>
            <a:r>
              <a:rPr lang="pt-BR" sz="2000" dirty="0" err="1"/>
              <a:t>OLs</a:t>
            </a:r>
            <a:r>
              <a:rPr lang="pt-BR" sz="2000" dirty="0"/>
              <a:t> e proposta de disciplinas práticas, voltadas à extensão</a:t>
            </a:r>
          </a:p>
          <a:p>
            <a:r>
              <a:rPr lang="pt-BR" sz="2000" dirty="0"/>
              <a:t>Outubro de 2019: discussão sobre perfil de discentes e egressos de RI, levantado por CARI e </a:t>
            </a:r>
            <a:r>
              <a:rPr lang="pt-BR" sz="2000" dirty="0" err="1"/>
              <a:t>RDs</a:t>
            </a:r>
            <a:r>
              <a:rPr lang="pt-BR" sz="2000" dirty="0"/>
              <a:t> (apresentado e discutido em plenária)</a:t>
            </a:r>
          </a:p>
          <a:p>
            <a:r>
              <a:rPr lang="pt-BR" sz="2000" dirty="0"/>
              <a:t>Fevereiro de 2020: plenária delega ao NDE a formulação de calendário para finalização da Reforma do PP</a:t>
            </a:r>
          </a:p>
          <a:p>
            <a:r>
              <a:rPr lang="pt-BR" sz="2000" dirty="0"/>
              <a:t>Março e Abril de 2020: Conversas com discentes (CARI e </a:t>
            </a:r>
            <a:r>
              <a:rPr lang="pt-BR" sz="2000" dirty="0" err="1"/>
              <a:t>RDs</a:t>
            </a:r>
            <a:r>
              <a:rPr lang="pt-BR" sz="2000" dirty="0"/>
              <a:t>) sobre a reforma </a:t>
            </a:r>
          </a:p>
          <a:p>
            <a:endParaRPr lang="pt-BR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2656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Curricularização</a:t>
            </a:r>
            <a:r>
              <a:rPr lang="en-GB" sz="4000" dirty="0">
                <a:solidFill>
                  <a:srgbClr val="FFFFFF"/>
                </a:solidFill>
              </a:rPr>
              <a:t> da </a:t>
            </a:r>
            <a:r>
              <a:rPr lang="en-GB" sz="4000" dirty="0" err="1">
                <a:solidFill>
                  <a:srgbClr val="FFFFFF"/>
                </a:solidFill>
              </a:rPr>
              <a:t>Extensão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817" y="1725482"/>
            <a:ext cx="10822361" cy="4582799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/>
              <a:t>OFICINAS DE RELAÇÕES INTERNACIONAIS – </a:t>
            </a:r>
            <a:r>
              <a:rPr lang="pt-BR" b="1" dirty="0" err="1"/>
              <a:t>I</a:t>
            </a:r>
            <a:r>
              <a:rPr lang="pt-BR" b="1" dirty="0"/>
              <a:t>, II e III </a:t>
            </a:r>
          </a:p>
          <a:p>
            <a:pPr lvl="1"/>
            <a:r>
              <a:rPr lang="pt-BR" dirty="0"/>
              <a:t>Disciplinas </a:t>
            </a:r>
            <a:r>
              <a:rPr lang="pt-BR" dirty="0" err="1"/>
              <a:t>práticas</a:t>
            </a:r>
            <a:r>
              <a:rPr lang="pt-BR" dirty="0"/>
              <a:t> e projetos de </a:t>
            </a:r>
            <a:r>
              <a:rPr lang="pt-BR" dirty="0" err="1"/>
              <a:t>extensão</a:t>
            </a:r>
            <a:r>
              <a:rPr lang="pt-BR" dirty="0"/>
              <a:t> </a:t>
            </a:r>
          </a:p>
          <a:p>
            <a:endParaRPr lang="pt-BR" sz="2000" dirty="0"/>
          </a:p>
          <a:p>
            <a:pPr algn="just"/>
            <a:r>
              <a:rPr lang="pt-BR" sz="2600" b="1" dirty="0"/>
              <a:t>AÇÕES DE EXTENSÃO </a:t>
            </a:r>
            <a:r>
              <a:rPr lang="pt-BR" sz="2600" i="1" dirty="0"/>
              <a:t>(</a:t>
            </a:r>
            <a:r>
              <a:rPr lang="pt-BR" sz="2600" dirty="0"/>
              <a:t>RESOLUÇÃO DO MEC N. 07 DE 18 DE DEZEMBRO de 2018) </a:t>
            </a:r>
            <a:r>
              <a:rPr lang="pt-BR" sz="2600" i="1" dirty="0"/>
              <a:t>Estabelece as Diretrizes para a </a:t>
            </a:r>
            <a:r>
              <a:rPr lang="pt-BR" sz="2600" i="1" dirty="0" err="1"/>
              <a:t>Extensão</a:t>
            </a:r>
            <a:r>
              <a:rPr lang="pt-BR" sz="2600" i="1" dirty="0"/>
              <a:t> na </a:t>
            </a:r>
            <a:r>
              <a:rPr lang="pt-BR" sz="2600" i="1" dirty="0" err="1"/>
              <a:t>Educação</a:t>
            </a:r>
            <a:r>
              <a:rPr lang="pt-BR" sz="2600" i="1" dirty="0"/>
              <a:t> Superior Brasileira e regimenta o disposto na Meta 12.7 da Lei no 13.005/2014, que aprova o Plano Nacional de </a:t>
            </a:r>
            <a:r>
              <a:rPr lang="pt-BR" sz="2600" i="1" dirty="0" err="1"/>
              <a:t>Educação</a:t>
            </a:r>
            <a:r>
              <a:rPr lang="pt-BR" sz="2600" i="1" dirty="0"/>
              <a:t> - PNE 2014-2024 e daì outras </a:t>
            </a:r>
            <a:r>
              <a:rPr lang="pt-BR" sz="2600" i="1" dirty="0" err="1"/>
              <a:t>providências</a:t>
            </a:r>
            <a:r>
              <a:rPr lang="pt-BR" sz="2600" i="1" dirty="0"/>
              <a:t>: Art. 4 As atividades de </a:t>
            </a:r>
            <a:r>
              <a:rPr lang="pt-BR" sz="2600" i="1" dirty="0" err="1"/>
              <a:t>extensão</a:t>
            </a:r>
            <a:r>
              <a:rPr lang="pt-BR" sz="2600" i="1" dirty="0"/>
              <a:t> devem compor, no </a:t>
            </a:r>
            <a:r>
              <a:rPr lang="pt-BR" sz="2600" i="1" dirty="0" err="1"/>
              <a:t>mínimo</a:t>
            </a:r>
            <a:r>
              <a:rPr lang="pt-BR" sz="2600" i="1" dirty="0"/>
              <a:t>, 10% (dez por cento) do total da carga </a:t>
            </a:r>
            <a:r>
              <a:rPr lang="pt-BR" sz="2600" i="1" dirty="0" err="1"/>
              <a:t>horária</a:t>
            </a:r>
            <a:r>
              <a:rPr lang="pt-BR" sz="2600" i="1" dirty="0"/>
              <a:t> curricular dos estudantes dos cursos de </a:t>
            </a:r>
            <a:r>
              <a:rPr lang="pt-BR" sz="2600" i="1" dirty="0" err="1"/>
              <a:t>graduação</a:t>
            </a:r>
            <a:r>
              <a:rPr lang="pt-BR" sz="2600" i="1" dirty="0"/>
              <a:t>, as quais </a:t>
            </a:r>
            <a:r>
              <a:rPr lang="pt-BR" sz="2600" i="1" dirty="0" err="1"/>
              <a:t>deverão</a:t>
            </a:r>
            <a:r>
              <a:rPr lang="pt-BR" sz="2600" i="1" dirty="0"/>
              <a:t> fazer parte da matriz curricular dos cursos. </a:t>
            </a:r>
          </a:p>
          <a:p>
            <a:pPr algn="just"/>
            <a:endParaRPr lang="pt-BR" sz="2600" i="1" dirty="0"/>
          </a:p>
          <a:p>
            <a:pPr algn="just"/>
            <a:r>
              <a:rPr lang="pt-BR" dirty="0"/>
              <a:t>Para cumprir a meta determinada pelo PNE 2014-2024, um conjunto de disciplinas de </a:t>
            </a:r>
            <a:r>
              <a:rPr lang="pt-BR" dirty="0" err="1"/>
              <a:t>opção</a:t>
            </a:r>
            <a:r>
              <a:rPr lang="pt-BR" dirty="0"/>
              <a:t> limitada </a:t>
            </a:r>
            <a:r>
              <a:rPr lang="pt-BR" dirty="0" err="1"/>
              <a:t>práticas</a:t>
            </a:r>
            <a:r>
              <a:rPr lang="pt-BR" dirty="0"/>
              <a:t> e de </a:t>
            </a:r>
            <a:r>
              <a:rPr lang="pt-BR" dirty="0" err="1"/>
              <a:t>extensão</a:t>
            </a:r>
            <a:r>
              <a:rPr lang="pt-BR" dirty="0"/>
              <a:t> (Oficinas de </a:t>
            </a:r>
            <a:r>
              <a:rPr lang="pt-BR" dirty="0" err="1"/>
              <a:t>Relações</a:t>
            </a:r>
            <a:r>
              <a:rPr lang="pt-BR" dirty="0"/>
              <a:t> Internacionais </a:t>
            </a:r>
            <a:r>
              <a:rPr lang="pt-BR" dirty="0" err="1"/>
              <a:t>I</a:t>
            </a:r>
            <a:r>
              <a:rPr lang="pt-BR" dirty="0"/>
              <a:t>, II e III) </a:t>
            </a:r>
            <a:r>
              <a:rPr lang="pt-BR" dirty="0" err="1"/>
              <a:t>passarão</a:t>
            </a:r>
            <a:r>
              <a:rPr lang="pt-BR" dirty="0"/>
              <a:t> a compor a grade curricular do BRI.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caráter </a:t>
            </a:r>
            <a:r>
              <a:rPr lang="pt-BR" dirty="0" err="1"/>
              <a:t>extensionista</a:t>
            </a:r>
            <a:r>
              <a:rPr lang="pt-BR" dirty="0"/>
              <a:t> constará nos Planos de Ensino das disciplinas. Caberá à </a:t>
            </a:r>
            <a:r>
              <a:rPr lang="pt-BR" dirty="0" err="1"/>
              <a:t>coordenação</a:t>
            </a:r>
            <a:r>
              <a:rPr lang="pt-BR" dirty="0"/>
              <a:t> de curso divulgar, sempre que adequado, a lista das disciplinas oferecidas. </a:t>
            </a:r>
          </a:p>
        </p:txBody>
      </p:sp>
    </p:spTree>
    <p:extLst>
      <p:ext uri="{BB962C8B-B14F-4D97-AF65-F5344CB8AC3E}">
        <p14:creationId xmlns:p14="http://schemas.microsoft.com/office/powerpoint/2010/main" val="2928507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Curricularização</a:t>
            </a:r>
            <a:r>
              <a:rPr lang="en-GB" sz="4000" dirty="0">
                <a:solidFill>
                  <a:srgbClr val="FFFFFF"/>
                </a:solidFill>
              </a:rPr>
              <a:t> da </a:t>
            </a:r>
            <a:r>
              <a:rPr lang="en-GB" sz="4000" dirty="0" err="1">
                <a:solidFill>
                  <a:srgbClr val="FFFFFF"/>
                </a:solidFill>
              </a:rPr>
              <a:t>Extensão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44577"/>
            <a:ext cx="10822361" cy="458279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OFICINAS DE RELAÇÕES INTERNACIONAIS – </a:t>
            </a:r>
            <a:r>
              <a:rPr lang="pt-BR" b="1" dirty="0" err="1"/>
              <a:t>I</a:t>
            </a:r>
            <a:r>
              <a:rPr lang="pt-BR" b="1" dirty="0"/>
              <a:t>, II e III </a:t>
            </a:r>
          </a:p>
          <a:p>
            <a:pPr marL="457200" lvl="1" indent="0">
              <a:buNone/>
            </a:pPr>
            <a:r>
              <a:rPr lang="pt-BR" b="1" dirty="0"/>
              <a:t>Disciplinas </a:t>
            </a:r>
            <a:r>
              <a:rPr lang="pt-BR" b="1" dirty="0" err="1"/>
              <a:t>práticas</a:t>
            </a:r>
            <a:r>
              <a:rPr lang="pt-BR" b="1" dirty="0"/>
              <a:t> e projetos de </a:t>
            </a:r>
            <a:r>
              <a:rPr lang="pt-BR" b="1" dirty="0" err="1"/>
              <a:t>extensão</a:t>
            </a:r>
            <a:r>
              <a:rPr lang="pt-BR" b="1" dirty="0"/>
              <a:t>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dirty="0"/>
              <a:t>Algumas das propostas para as Oficinas de </a:t>
            </a:r>
            <a:r>
              <a:rPr lang="pt-BR" dirty="0" err="1"/>
              <a:t>Relações</a:t>
            </a:r>
            <a:r>
              <a:rPr lang="pt-BR" dirty="0"/>
              <a:t> Internacionais </a:t>
            </a:r>
            <a:r>
              <a:rPr lang="pt-BR" dirty="0" err="1"/>
              <a:t>são</a:t>
            </a:r>
            <a:r>
              <a:rPr lang="pt-BR" dirty="0"/>
              <a:t> projetos </a:t>
            </a:r>
            <a:r>
              <a:rPr lang="pt-BR" dirty="0" err="1"/>
              <a:t>ja</a:t>
            </a:r>
            <a:r>
              <a:rPr lang="pt-BR" dirty="0"/>
              <a:t>́ existentes no BRI, tais como: </a:t>
            </a:r>
          </a:p>
          <a:p>
            <a:pPr marL="0" indent="0">
              <a:buNone/>
            </a:pPr>
            <a:r>
              <a:rPr lang="pt-BR" dirty="0"/>
              <a:t>▪  </a:t>
            </a:r>
            <a:r>
              <a:rPr lang="pt-BR" i="1" dirty="0" err="1"/>
              <a:t>Simulação</a:t>
            </a:r>
            <a:r>
              <a:rPr lang="pt-BR" i="1" dirty="0"/>
              <a:t> de Organismos e </a:t>
            </a:r>
            <a:r>
              <a:rPr lang="pt-BR" i="1" dirty="0" err="1"/>
              <a:t>Organizações</a:t>
            </a:r>
            <a:r>
              <a:rPr lang="pt-BR" i="1" dirty="0"/>
              <a:t> Internacionais (SOOI);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▪  </a:t>
            </a:r>
            <a:r>
              <a:rPr lang="pt-BR" i="1" dirty="0" err="1"/>
              <a:t>Observatório</a:t>
            </a:r>
            <a:r>
              <a:rPr lang="pt-BR" i="1" dirty="0"/>
              <a:t> da Conjuntura Internacional (OCI);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▪  </a:t>
            </a:r>
            <a:r>
              <a:rPr lang="pt-BR" i="1" dirty="0" err="1"/>
              <a:t>Observatório</a:t>
            </a:r>
            <a:r>
              <a:rPr lang="pt-BR" i="1" dirty="0"/>
              <a:t> da </a:t>
            </a:r>
            <a:r>
              <a:rPr lang="pt-BR" i="1" dirty="0" err="1"/>
              <a:t>Política</a:t>
            </a:r>
            <a:r>
              <a:rPr lang="pt-BR" i="1" dirty="0"/>
              <a:t> Externa e </a:t>
            </a:r>
            <a:r>
              <a:rPr lang="pt-BR" i="1" dirty="0" err="1"/>
              <a:t>Inserção</a:t>
            </a:r>
            <a:r>
              <a:rPr lang="pt-BR" i="1" dirty="0"/>
              <a:t> Internacional do Brasil (OPEB);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▪  </a:t>
            </a:r>
            <a:r>
              <a:rPr lang="pt-BR" i="1" dirty="0" err="1"/>
              <a:t>Cátedra</a:t>
            </a:r>
            <a:r>
              <a:rPr lang="pt-BR" i="1" dirty="0"/>
              <a:t> </a:t>
            </a:r>
            <a:r>
              <a:rPr lang="pt-BR" i="1" dirty="0" err="1"/>
              <a:t>Sérgio</a:t>
            </a:r>
            <a:r>
              <a:rPr lang="pt-BR" i="1" dirty="0"/>
              <a:t> Vieira de Melo (CSVM);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▪  </a:t>
            </a:r>
            <a:r>
              <a:rPr lang="pt-BR" i="1" dirty="0" err="1"/>
              <a:t>Núcleo</a:t>
            </a:r>
            <a:r>
              <a:rPr lang="pt-BR" i="1" dirty="0"/>
              <a:t> de Estudos Africanos e Afro-Brasileiros (NEAAB);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▪  </a:t>
            </a:r>
            <a:r>
              <a:rPr lang="pt-BR" i="1" dirty="0"/>
              <a:t>Outros a serem criados </a:t>
            </a:r>
            <a:endParaRPr lang="pt-BR" dirty="0"/>
          </a:p>
          <a:p>
            <a:endParaRPr lang="pt-BR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4229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Curricularização</a:t>
            </a:r>
            <a:r>
              <a:rPr lang="en-GB" sz="4000" dirty="0">
                <a:solidFill>
                  <a:srgbClr val="FFFFFF"/>
                </a:solidFill>
              </a:rPr>
              <a:t> da </a:t>
            </a:r>
            <a:r>
              <a:rPr lang="en-GB" sz="4000" dirty="0" err="1">
                <a:solidFill>
                  <a:srgbClr val="FFFFFF"/>
                </a:solidFill>
              </a:rPr>
              <a:t>Extensão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06" y="1885279"/>
            <a:ext cx="10822361" cy="489199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COMISSÃO DE EXTENSÃO DO BRI</a:t>
            </a:r>
          </a:p>
          <a:p>
            <a:pPr marL="0" indent="0">
              <a:buNone/>
            </a:pPr>
            <a:r>
              <a:rPr lang="pt-BR" sz="2000" i="1" dirty="0"/>
              <a:t>Aprovada em plenária de 3 de dezembro de 2021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Objetivos:</a:t>
            </a:r>
          </a:p>
          <a:p>
            <a:r>
              <a:rPr lang="pt-BR" dirty="0"/>
              <a:t>centralizar a análise e validação das propostas de ações de extensão do corpo docente do BRI, sejam estas projetos ou disciplinas </a:t>
            </a:r>
            <a:r>
              <a:rPr lang="pt-BR" dirty="0" err="1"/>
              <a:t>extensionistas</a:t>
            </a:r>
            <a:endParaRPr lang="pt-BR" dirty="0"/>
          </a:p>
          <a:p>
            <a:r>
              <a:rPr lang="pt-BR" dirty="0"/>
              <a:t>dialogar com a </a:t>
            </a:r>
            <a:r>
              <a:rPr lang="pt-BR" dirty="0" err="1"/>
              <a:t>Proec</a:t>
            </a:r>
            <a:r>
              <a:rPr lang="pt-BR" dirty="0"/>
              <a:t> para sua aprovação e execução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Professores responsáveis:</a:t>
            </a:r>
          </a:p>
          <a:p>
            <a:pPr marL="0" indent="0">
              <a:buNone/>
            </a:pPr>
            <a:r>
              <a:rPr lang="pt-BR" sz="2400" dirty="0"/>
              <a:t>Bruna Muriel </a:t>
            </a:r>
          </a:p>
          <a:p>
            <a:pPr marL="0" indent="0">
              <a:buNone/>
            </a:pPr>
            <a:r>
              <a:rPr lang="pt-BR" sz="2400" dirty="0"/>
              <a:t>Flavio Thales</a:t>
            </a:r>
          </a:p>
          <a:p>
            <a:pPr marL="0" indent="0">
              <a:buNone/>
            </a:pPr>
            <a:r>
              <a:rPr lang="pt-BR" sz="2400" dirty="0"/>
              <a:t>Diego Azzi</a:t>
            </a:r>
          </a:p>
          <a:p>
            <a:endParaRPr lang="pt-BR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0715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89" y="1671464"/>
            <a:ext cx="10822361" cy="41020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4800" b="1" dirty="0">
                <a:effectLst/>
              </a:rPr>
              <a:t>Obrigado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CBAB660-2120-024C-AA9B-BF2103797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48" y="5486400"/>
            <a:ext cx="1553278" cy="127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3" y="278535"/>
            <a:ext cx="9895951" cy="1033669"/>
          </a:xfrm>
        </p:spPr>
        <p:txBody>
          <a:bodyPr>
            <a:normAutofit/>
          </a:bodyPr>
          <a:lstStyle/>
          <a:p>
            <a:pPr lvl="0"/>
            <a:r>
              <a:rPr lang="pt-PT" sz="4000" dirty="0">
                <a:solidFill>
                  <a:schemeClr val="bg1"/>
                </a:solidFill>
              </a:rPr>
              <a:t>Núcleo Docente Estruturante (NDE)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83" y="1920600"/>
            <a:ext cx="11406829" cy="494071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PT" sz="2200" dirty="0"/>
              <a:t>O Núcleo Docente Estruturante do BRI é regulamentado pela Resolução 179 do </a:t>
            </a:r>
            <a:r>
              <a:rPr lang="pt-PT" sz="2200" dirty="0" err="1"/>
              <a:t>ConsEPE</a:t>
            </a:r>
            <a:r>
              <a:rPr lang="pt-PT" sz="2200" dirty="0"/>
              <a:t> de 21 de julho de 2014. E pela Portaria nº 01 do CECS do dia 18 de janeiro de 2013, conforme publicação do Boletim de Serviço nº 250 de 23 de janeiro de 2013, página 22.</a:t>
            </a:r>
            <a:endParaRPr lang="pt-BR" sz="2200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sz="2200" dirty="0"/>
              <a:t>Integrantes titulares do NDE do BRI:</a:t>
            </a:r>
            <a:endParaRPr lang="pt-BR" sz="2200" dirty="0"/>
          </a:p>
          <a:p>
            <a:pPr lvl="0"/>
            <a:r>
              <a:rPr lang="pt-PT" sz="2200" dirty="0"/>
              <a:t>Prof. Flávio Rocha de Oliveira - Presidente</a:t>
            </a:r>
            <a:endParaRPr lang="pt-BR" sz="2200" dirty="0"/>
          </a:p>
          <a:p>
            <a:pPr lvl="0"/>
            <a:r>
              <a:rPr lang="pt-PT" sz="2200" dirty="0"/>
              <a:t>Prof. </a:t>
            </a:r>
            <a:r>
              <a:rPr lang="pt-PT" sz="2200" dirty="0" err="1"/>
              <a:t>Antonio</a:t>
            </a:r>
            <a:r>
              <a:rPr lang="pt-PT" sz="2200" dirty="0"/>
              <a:t> Marcos Roseira</a:t>
            </a:r>
            <a:endParaRPr lang="pt-BR" sz="2200" dirty="0"/>
          </a:p>
          <a:p>
            <a:pPr lvl="0"/>
            <a:r>
              <a:rPr lang="pt-PT" sz="2200" dirty="0"/>
              <a:t>Prof. Gilberto Rodrigues </a:t>
            </a:r>
            <a:endParaRPr lang="pt-BR" sz="2200" dirty="0"/>
          </a:p>
          <a:p>
            <a:pPr lvl="0"/>
            <a:r>
              <a:rPr lang="pt-PT" sz="2200" dirty="0"/>
              <a:t>Prof. Igor </a:t>
            </a:r>
            <a:r>
              <a:rPr lang="pt-PT" sz="2200" dirty="0" err="1"/>
              <a:t>Fuser</a:t>
            </a:r>
            <a:endParaRPr lang="pt-BR" sz="2200" dirty="0"/>
          </a:p>
          <a:p>
            <a:pPr lvl="0"/>
            <a:r>
              <a:rPr lang="pt-PT" sz="2200" dirty="0"/>
              <a:t>Prof. José </a:t>
            </a:r>
            <a:r>
              <a:rPr lang="pt-PT" sz="2200" dirty="0" err="1"/>
              <a:t>Blanes</a:t>
            </a:r>
            <a:r>
              <a:rPr lang="pt-PT" sz="2200" dirty="0"/>
              <a:t> Sala</a:t>
            </a:r>
            <a:endParaRPr lang="pt-BR" sz="2200" dirty="0"/>
          </a:p>
          <a:p>
            <a:pPr lvl="0"/>
            <a:r>
              <a:rPr lang="pt-PT" sz="2200" dirty="0"/>
              <a:t>Profa. Tatiana </a:t>
            </a:r>
            <a:r>
              <a:rPr lang="pt-PT" sz="2200" dirty="0" err="1"/>
              <a:t>Berringer</a:t>
            </a:r>
            <a:r>
              <a:rPr lang="pt-PT" sz="2200" dirty="0"/>
              <a:t> Assumpção</a:t>
            </a:r>
            <a:endParaRPr lang="pt-BR" sz="2200" dirty="0"/>
          </a:p>
          <a:p>
            <a:endParaRPr lang="pt-BR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9139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4 </a:t>
            </a:r>
            <a:r>
              <a:rPr lang="en-GB" sz="4000" dirty="0" err="1">
                <a:solidFill>
                  <a:srgbClr val="FFFFFF"/>
                </a:solidFill>
              </a:rPr>
              <a:t>Grupos</a:t>
            </a:r>
            <a:r>
              <a:rPr lang="en-GB" sz="4000" dirty="0">
                <a:solidFill>
                  <a:srgbClr val="FFFFFF"/>
                </a:solidFill>
              </a:rPr>
              <a:t> de </a:t>
            </a:r>
            <a:r>
              <a:rPr lang="en-GB" sz="4000" dirty="0" err="1">
                <a:solidFill>
                  <a:srgbClr val="FFFFFF"/>
                </a:solidFill>
              </a:rPr>
              <a:t>Trabalho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83" y="1641144"/>
            <a:ext cx="10313582" cy="4802186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400" b="1" dirty="0"/>
              <a:t>GT ECONOMIA POLÍTICA INTERNACIONAL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b="1" dirty="0"/>
              <a:t>GT TEORIA E POLÍTICA INTERNACIONAL</a:t>
            </a:r>
          </a:p>
          <a:p>
            <a:endParaRPr lang="en-GB" sz="2400" b="1" dirty="0"/>
          </a:p>
          <a:p>
            <a:r>
              <a:rPr lang="en-GB" sz="2400" b="1" dirty="0"/>
              <a:t>GT SUL GLOBAL</a:t>
            </a:r>
          </a:p>
          <a:p>
            <a:endParaRPr lang="en-GB" sz="2400" b="1" dirty="0"/>
          </a:p>
          <a:p>
            <a:r>
              <a:rPr lang="en-GB" sz="2400" b="1" dirty="0"/>
              <a:t>GT DIREITO INTERNACIONAL, MULTILATERALISMO E DIREITOS HUMANOS</a:t>
            </a:r>
          </a:p>
          <a:p>
            <a:endParaRPr lang="en-GB" sz="2400" b="1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/>
              <a:t>Responsáveis</a:t>
            </a:r>
            <a:r>
              <a:rPr lang="en-GB" sz="2400" dirty="0"/>
              <a:t> por </a:t>
            </a:r>
            <a:r>
              <a:rPr lang="en-GB" sz="2400" dirty="0" err="1"/>
              <a:t>definir</a:t>
            </a:r>
            <a:r>
              <a:rPr lang="en-GB" sz="2400" dirty="0"/>
              <a:t> o </a:t>
            </a:r>
            <a:r>
              <a:rPr lang="en-GB" sz="2400" dirty="0" err="1"/>
              <a:t>conteúdo</a:t>
            </a:r>
            <a:r>
              <a:rPr lang="en-GB" sz="2400" dirty="0"/>
              <a:t> </a:t>
            </a:r>
            <a:r>
              <a:rPr lang="en-GB" sz="2400" dirty="0" err="1"/>
              <a:t>obrigatório</a:t>
            </a:r>
            <a:r>
              <a:rPr lang="en-GB" sz="2400" dirty="0"/>
              <a:t> de </a:t>
            </a:r>
            <a:r>
              <a:rPr lang="en-GB" sz="2400" dirty="0" err="1"/>
              <a:t>cada</a:t>
            </a:r>
            <a:r>
              <a:rPr lang="en-GB" sz="2400" dirty="0"/>
              <a:t> </a:t>
            </a:r>
            <a:r>
              <a:rPr lang="en-GB" sz="2400" dirty="0" err="1"/>
              <a:t>disciplina</a:t>
            </a:r>
            <a:r>
              <a:rPr lang="en-GB" sz="2400" dirty="0"/>
              <a:t>; </a:t>
            </a:r>
            <a:r>
              <a:rPr lang="en-GB" sz="2400" dirty="0" err="1"/>
              <a:t>revisar</a:t>
            </a:r>
            <a:r>
              <a:rPr lang="en-GB" sz="2400" dirty="0"/>
              <a:t> </a:t>
            </a:r>
            <a:r>
              <a:rPr lang="en-GB" sz="2400" dirty="0" err="1"/>
              <a:t>os</a:t>
            </a:r>
            <a:r>
              <a:rPr lang="en-GB" sz="2400" dirty="0"/>
              <a:t> </a:t>
            </a:r>
            <a:r>
              <a:rPr lang="en-GB" sz="2400" dirty="0" err="1"/>
              <a:t>programas</a:t>
            </a:r>
            <a:r>
              <a:rPr lang="en-GB" sz="2400" dirty="0"/>
              <a:t> das </a:t>
            </a:r>
            <a:r>
              <a:rPr lang="en-GB" sz="2400" dirty="0" err="1"/>
              <a:t>disciplinas</a:t>
            </a:r>
            <a:r>
              <a:rPr lang="en-GB" sz="2400" dirty="0"/>
              <a:t> </a:t>
            </a:r>
            <a:r>
              <a:rPr lang="en-GB" sz="2400" dirty="0" err="1"/>
              <a:t>existentes</a:t>
            </a:r>
            <a:r>
              <a:rPr lang="en-GB" sz="2400" dirty="0"/>
              <a:t> (</a:t>
            </a:r>
            <a:r>
              <a:rPr lang="en-GB" sz="2400" dirty="0" err="1"/>
              <a:t>ementa</a:t>
            </a:r>
            <a:r>
              <a:rPr lang="en-GB" sz="2400" dirty="0"/>
              <a:t>, </a:t>
            </a:r>
            <a:r>
              <a:rPr lang="en-GB" sz="2400" dirty="0" err="1"/>
              <a:t>bibliografia</a:t>
            </a:r>
            <a:r>
              <a:rPr lang="en-GB" sz="2400" dirty="0"/>
              <a:t>, </a:t>
            </a:r>
            <a:r>
              <a:rPr lang="en-GB" sz="2400" dirty="0" err="1"/>
              <a:t>objetivos</a:t>
            </a:r>
            <a:r>
              <a:rPr lang="en-GB" sz="2400" dirty="0"/>
              <a:t>, etc); </a:t>
            </a:r>
            <a:r>
              <a:rPr lang="en-GB" sz="2400" dirty="0" err="1"/>
              <a:t>indicar</a:t>
            </a:r>
            <a:r>
              <a:rPr lang="en-GB" sz="2400" dirty="0"/>
              <a:t> a </a:t>
            </a:r>
            <a:r>
              <a:rPr lang="en-GB" sz="2400" dirty="0" err="1"/>
              <a:t>criação</a:t>
            </a:r>
            <a:r>
              <a:rPr lang="en-GB" sz="2400" dirty="0"/>
              <a:t>, </a:t>
            </a:r>
            <a:r>
              <a:rPr lang="en-GB" sz="2400" dirty="0" err="1"/>
              <a:t>alteração</a:t>
            </a:r>
            <a:r>
              <a:rPr lang="en-GB" sz="2400" dirty="0"/>
              <a:t> e/</a:t>
            </a:r>
            <a:r>
              <a:rPr lang="en-GB" sz="2400" dirty="0" err="1"/>
              <a:t>ou</a:t>
            </a:r>
            <a:r>
              <a:rPr lang="en-GB" sz="2400" dirty="0"/>
              <a:t> </a:t>
            </a:r>
            <a:r>
              <a:rPr lang="en-GB" sz="2400" dirty="0" err="1"/>
              <a:t>exclusão</a:t>
            </a:r>
            <a:r>
              <a:rPr lang="en-GB" sz="2400" dirty="0"/>
              <a:t> de </a:t>
            </a:r>
            <a:r>
              <a:rPr lang="en-GB" sz="2400" dirty="0" err="1"/>
              <a:t>disciplinas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3024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Cronologia</a:t>
            </a:r>
            <a:r>
              <a:rPr lang="en-GB" sz="4000" dirty="0">
                <a:solidFill>
                  <a:srgbClr val="FFFFFF"/>
                </a:solidFill>
              </a:rPr>
              <a:t> do </a:t>
            </a:r>
            <a:r>
              <a:rPr lang="en-GB" sz="4000" dirty="0" err="1">
                <a:solidFill>
                  <a:srgbClr val="FFFFFF"/>
                </a:solidFill>
              </a:rPr>
              <a:t>processo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71" y="2488018"/>
            <a:ext cx="11406829" cy="4890977"/>
          </a:xfrm>
        </p:spPr>
        <p:txBody>
          <a:bodyPr anchor="ctr">
            <a:normAutofit fontScale="92500" lnSpcReduction="10000"/>
          </a:bodyPr>
          <a:lstStyle/>
          <a:p>
            <a:r>
              <a:rPr lang="pt-BR" sz="2000" dirty="0"/>
              <a:t>Abril de 2020: </a:t>
            </a:r>
          </a:p>
          <a:p>
            <a:pPr lvl="1"/>
            <a:r>
              <a:rPr lang="pt-BR" sz="1600" dirty="0"/>
              <a:t>plenária para debate sobre alterações nas disciplinas obrigatórias e </a:t>
            </a:r>
            <a:r>
              <a:rPr lang="pt-BR" sz="1600" dirty="0" err="1"/>
              <a:t>OLs</a:t>
            </a:r>
            <a:r>
              <a:rPr lang="pt-BR" sz="1600" dirty="0"/>
              <a:t>; com base nos relatórios dos </a:t>
            </a:r>
            <a:r>
              <a:rPr lang="pt-BR" sz="1600" dirty="0" err="1"/>
              <a:t>GTs</a:t>
            </a:r>
            <a:r>
              <a:rPr lang="pt-BR" sz="1600" dirty="0"/>
              <a:t> em diálogo com as demandas discentes</a:t>
            </a:r>
          </a:p>
          <a:p>
            <a:r>
              <a:rPr lang="pt-BR" sz="2000" dirty="0"/>
              <a:t>Ao longo de 2020/2021: </a:t>
            </a:r>
          </a:p>
          <a:p>
            <a:pPr lvl="1"/>
            <a:r>
              <a:rPr lang="pt-BR" sz="1600" dirty="0"/>
              <a:t>seguimento das discussões sobre </a:t>
            </a:r>
            <a:r>
              <a:rPr lang="pt-BR" sz="1600" dirty="0" err="1"/>
              <a:t>OLs</a:t>
            </a:r>
            <a:r>
              <a:rPr lang="pt-BR" sz="1600" dirty="0"/>
              <a:t> e outras pendências dentro dos </a:t>
            </a:r>
            <a:r>
              <a:rPr lang="pt-BR" sz="1600" dirty="0" err="1"/>
              <a:t>GTs</a:t>
            </a:r>
            <a:r>
              <a:rPr lang="pt-BR" sz="1600" dirty="0"/>
              <a:t>, a partir de observações das plenárias</a:t>
            </a:r>
          </a:p>
          <a:p>
            <a:pPr lvl="1"/>
            <a:r>
              <a:rPr lang="pt-BR" sz="1600" dirty="0"/>
              <a:t>Conferência de bibliografias e ementas de todas disciplinas</a:t>
            </a:r>
          </a:p>
          <a:p>
            <a:pPr lvl="1"/>
            <a:r>
              <a:rPr lang="pt-BR" sz="1600" dirty="0"/>
              <a:t>Revisão da oferta de Opções Limitadas de outros cursos. Solicitação de menções de ciência e consentimento</a:t>
            </a:r>
          </a:p>
          <a:p>
            <a:pPr lvl="1"/>
            <a:r>
              <a:rPr lang="pt-BR" sz="1600" dirty="0"/>
              <a:t>NDE sistematiza e redige o texto com resultados das deliberações; e elabora a grade</a:t>
            </a:r>
          </a:p>
          <a:p>
            <a:pPr lvl="1"/>
            <a:r>
              <a:rPr lang="pt-BR" sz="1600" dirty="0"/>
              <a:t>Reunião da coordenação do BRI com a </a:t>
            </a:r>
            <a:r>
              <a:rPr lang="pt-BR" sz="1600" dirty="0" err="1"/>
              <a:t>Proec</a:t>
            </a:r>
            <a:r>
              <a:rPr lang="pt-BR" sz="1600" dirty="0"/>
              <a:t> (Pró-reitor adjunto, prof. </a:t>
            </a:r>
            <a:r>
              <a:rPr lang="pt-BR" sz="1600" dirty="0" err="1"/>
              <a:t>Evonir</a:t>
            </a:r>
            <a:r>
              <a:rPr lang="pt-BR" sz="1600" dirty="0"/>
              <a:t>) – setembro de 2021</a:t>
            </a:r>
            <a:endParaRPr lang="pt-BR" sz="2000" dirty="0"/>
          </a:p>
          <a:p>
            <a:r>
              <a:rPr lang="pt-BR" sz="2000" dirty="0"/>
              <a:t>Dezembro de 2021: </a:t>
            </a:r>
          </a:p>
          <a:p>
            <a:pPr lvl="1"/>
            <a:r>
              <a:rPr lang="pt-BR" sz="1600" dirty="0"/>
              <a:t>Discussão e aprovação da versão final em plenária</a:t>
            </a:r>
          </a:p>
          <a:p>
            <a:pPr lvl="1"/>
            <a:r>
              <a:rPr lang="pt-BR" sz="1600" dirty="0"/>
              <a:t>Aprovação em plenária da Comissão de Extensão do BRI</a:t>
            </a:r>
          </a:p>
          <a:p>
            <a:pPr lvl="1"/>
            <a:r>
              <a:rPr lang="pt-BR" sz="1600" dirty="0"/>
              <a:t>Envio para PROGRAD</a:t>
            </a:r>
          </a:p>
          <a:p>
            <a:r>
              <a:rPr lang="pt-BR" sz="2000" dirty="0"/>
              <a:t>Janeiro/Fevereiro 2022: </a:t>
            </a:r>
          </a:p>
          <a:p>
            <a:pPr lvl="1"/>
            <a:r>
              <a:rPr lang="pt-BR" sz="1600" dirty="0"/>
              <a:t>Devolutiva PROGRAD, </a:t>
            </a:r>
            <a:r>
              <a:rPr lang="pt-BR" sz="1600" dirty="0" err="1"/>
              <a:t>SisBi</a:t>
            </a:r>
            <a:r>
              <a:rPr lang="pt-BR" sz="1600" dirty="0"/>
              <a:t>, Grupo de regulação, CGCG</a:t>
            </a:r>
          </a:p>
          <a:p>
            <a:pPr lvl="1"/>
            <a:r>
              <a:rPr lang="pt-BR" sz="1600" dirty="0"/>
              <a:t>Correções no projeto</a:t>
            </a:r>
          </a:p>
          <a:p>
            <a:pPr lvl="1"/>
            <a:r>
              <a:rPr lang="pt-BR" sz="1600" dirty="0"/>
              <a:t>Devolução à PROGRAD</a:t>
            </a:r>
          </a:p>
          <a:p>
            <a:pPr lvl="1"/>
            <a:r>
              <a:rPr lang="pt-BR" sz="1600" dirty="0"/>
              <a:t>Encaminhamento para o CONCECS</a:t>
            </a:r>
          </a:p>
          <a:p>
            <a:pPr lvl="1"/>
            <a:endParaRPr lang="pt-BR" sz="1600" dirty="0"/>
          </a:p>
          <a:p>
            <a:pPr marL="457200" lvl="1" indent="0">
              <a:buNone/>
            </a:pPr>
            <a:endParaRPr lang="pt-BR" sz="1600" dirty="0"/>
          </a:p>
          <a:p>
            <a:endParaRPr lang="pt-BR" sz="2000" dirty="0"/>
          </a:p>
          <a:p>
            <a:endParaRPr lang="pt-BR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7793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Áreas</a:t>
            </a:r>
            <a:r>
              <a:rPr lang="en-GB" sz="4000" dirty="0">
                <a:solidFill>
                  <a:srgbClr val="FFFFFF"/>
                </a:solidFill>
              </a:rPr>
              <a:t> de </a:t>
            </a:r>
            <a:r>
              <a:rPr lang="en-GB" sz="4000" dirty="0" err="1">
                <a:solidFill>
                  <a:srgbClr val="FFFFFF"/>
                </a:solidFill>
              </a:rPr>
              <a:t>conhecimento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11" name="Espaço Reservado para Texto 12">
            <a:extLst>
              <a:ext uri="{FF2B5EF4-FFF2-40B4-BE49-F238E27FC236}">
                <a16:creationId xmlns:a16="http://schemas.microsoft.com/office/drawing/2014/main" id="{754D9203-9DC7-1247-BF94-85CAAB90F043}"/>
              </a:ext>
            </a:extLst>
          </p:cNvPr>
          <p:cNvSpPr txBox="1">
            <a:spLocks/>
          </p:cNvSpPr>
          <p:nvPr/>
        </p:nvSpPr>
        <p:spPr>
          <a:xfrm>
            <a:off x="568749" y="1798579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PPC 2015</a:t>
            </a:r>
          </a:p>
        </p:txBody>
      </p:sp>
      <p:sp>
        <p:nvSpPr>
          <p:cNvPr id="13" name="Espaço Reservado para Conteúdo 14">
            <a:extLst>
              <a:ext uri="{FF2B5EF4-FFF2-40B4-BE49-F238E27FC236}">
                <a16:creationId xmlns:a16="http://schemas.microsoft.com/office/drawing/2014/main" id="{0395ED4C-7D56-0F45-9DD2-56F1C1A8C277}"/>
              </a:ext>
            </a:extLst>
          </p:cNvPr>
          <p:cNvSpPr txBox="1">
            <a:spLocks/>
          </p:cNvSpPr>
          <p:nvPr/>
        </p:nvSpPr>
        <p:spPr>
          <a:xfrm>
            <a:off x="297712" y="2505074"/>
            <a:ext cx="5699863" cy="40583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cap="all" dirty="0"/>
              <a:t>1) </a:t>
            </a:r>
            <a:r>
              <a:rPr lang="pt-BR" sz="2400" b="1" cap="all" dirty="0" err="1"/>
              <a:t>Geopolítica</a:t>
            </a:r>
            <a:r>
              <a:rPr lang="pt-BR" sz="2400" b="1" cap="all" dirty="0"/>
              <a:t> da energia e recursos naturais 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t-BR" sz="2400" b="1" cap="al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cap="all" dirty="0"/>
              <a:t>2) </a:t>
            </a:r>
            <a:r>
              <a:rPr lang="pt-BR" sz="2400" b="1" cap="all" dirty="0" err="1"/>
              <a:t>Globalização</a:t>
            </a:r>
            <a:r>
              <a:rPr lang="pt-BR" sz="2400" b="1" cap="all" dirty="0"/>
              <a:t> produtiva, </a:t>
            </a:r>
            <a:r>
              <a:rPr lang="pt-BR" sz="2400" b="1" cap="all" dirty="0" err="1"/>
              <a:t>ciência</a:t>
            </a:r>
            <a:r>
              <a:rPr lang="pt-BR" sz="2400" b="1" cap="all" dirty="0"/>
              <a:t>, tecnologia e </a:t>
            </a:r>
            <a:r>
              <a:rPr lang="pt-BR" sz="2400" b="1" cap="all" dirty="0" err="1"/>
              <a:t>inovação</a:t>
            </a:r>
            <a:r>
              <a:rPr lang="pt-BR" sz="2400" b="1" cap="all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400" b="1" cap="al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cap="all" dirty="0"/>
              <a:t>3) </a:t>
            </a:r>
            <a:r>
              <a:rPr lang="pt-BR" sz="2400" b="1" cap="all" dirty="0" err="1"/>
              <a:t>Integração</a:t>
            </a:r>
            <a:r>
              <a:rPr lang="pt-BR" sz="2400" b="1" cap="all" dirty="0"/>
              <a:t> </a:t>
            </a:r>
            <a:r>
              <a:rPr lang="pt-BR" sz="2400" b="1" cap="all" dirty="0" err="1"/>
              <a:t>econômica</a:t>
            </a:r>
            <a:r>
              <a:rPr lang="pt-BR" sz="2400" b="1" cap="all" dirty="0"/>
              <a:t>, </a:t>
            </a:r>
            <a:r>
              <a:rPr lang="pt-BR" sz="2400" b="1" cap="all" dirty="0" err="1"/>
              <a:t>política</a:t>
            </a:r>
            <a:r>
              <a:rPr lang="pt-BR" sz="2400" b="1" cap="all" dirty="0"/>
              <a:t> e cultural da </a:t>
            </a:r>
            <a:r>
              <a:rPr lang="pt-BR" sz="2400" b="1" cap="all" dirty="0" err="1"/>
              <a:t>América</a:t>
            </a:r>
            <a:r>
              <a:rPr lang="pt-BR" sz="2400" b="1" cap="all" dirty="0"/>
              <a:t> do Sul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400" b="1" cap="al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400" b="1" cap="all" dirty="0"/>
              <a:t>4) </a:t>
            </a:r>
            <a:r>
              <a:rPr lang="pt-BR" sz="2400" b="1" cap="all" dirty="0" err="1"/>
              <a:t>Governança</a:t>
            </a:r>
            <a:r>
              <a:rPr lang="pt-BR" sz="2400" b="1" cap="all" dirty="0"/>
              <a:t> global e </a:t>
            </a:r>
            <a:r>
              <a:rPr lang="pt-BR" sz="2400" b="1" cap="all" dirty="0" err="1"/>
              <a:t>relações</a:t>
            </a:r>
            <a:r>
              <a:rPr lang="pt-BR" sz="2400" b="1" cap="all" dirty="0"/>
              <a:t> de poder </a:t>
            </a:r>
          </a:p>
          <a:p>
            <a:endParaRPr lang="en-GB" dirty="0"/>
          </a:p>
        </p:txBody>
      </p:sp>
      <p:sp>
        <p:nvSpPr>
          <p:cNvPr id="15" name="Espaço Reservado para Texto 16">
            <a:extLst>
              <a:ext uri="{FF2B5EF4-FFF2-40B4-BE49-F238E27FC236}">
                <a16:creationId xmlns:a16="http://schemas.microsoft.com/office/drawing/2014/main" id="{0E4063C2-67AD-4A46-ADEF-3D3F14F1BE9F}"/>
              </a:ext>
            </a:extLst>
          </p:cNvPr>
          <p:cNvSpPr txBox="1">
            <a:spLocks/>
          </p:cNvSpPr>
          <p:nvPr/>
        </p:nvSpPr>
        <p:spPr>
          <a:xfrm>
            <a:off x="6447852" y="1798579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PPC 2022</a:t>
            </a:r>
          </a:p>
        </p:txBody>
      </p:sp>
      <p:sp>
        <p:nvSpPr>
          <p:cNvPr id="17" name="Espaço Reservado para Conteúdo 17">
            <a:extLst>
              <a:ext uri="{FF2B5EF4-FFF2-40B4-BE49-F238E27FC236}">
                <a16:creationId xmlns:a16="http://schemas.microsoft.com/office/drawing/2014/main" id="{F1272659-BE2E-3B41-BA85-6B2846860ACD}"/>
              </a:ext>
            </a:extLst>
          </p:cNvPr>
          <p:cNvSpPr txBox="1">
            <a:spLocks/>
          </p:cNvSpPr>
          <p:nvPr/>
        </p:nvSpPr>
        <p:spPr>
          <a:xfrm>
            <a:off x="6096000" y="2505075"/>
            <a:ext cx="5886892" cy="40583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/>
              <a:t>1) GEOPOLÍTICA, SEGURANÇA E POLÍTICA INTERNACIONAL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t-BR" sz="2400" b="1" dirty="0"/>
          </a:p>
          <a:p>
            <a:pPr marL="0" indent="0">
              <a:buNone/>
            </a:pPr>
            <a:r>
              <a:rPr lang="pt-BR" sz="2400" b="1" dirty="0"/>
              <a:t>2) ECONOMIA POLÍTICA INTERNACIONAL DO CONHECIMENTO, DA ENERGIA E DA SOBERANIA ALIMENTAR</a:t>
            </a:r>
          </a:p>
          <a:p>
            <a:pPr marL="0" indent="0">
              <a:buNone/>
            </a:pPr>
            <a:endParaRPr lang="pt-BR" sz="2400" b="1" dirty="0"/>
          </a:p>
          <a:p>
            <a:pPr marL="0" indent="0">
              <a:buNone/>
            </a:pPr>
            <a:r>
              <a:rPr lang="pt-BR" sz="2400" b="1" dirty="0"/>
              <a:t>3) ESTUDOS BRASILEIROS E DO SUL GLOBAL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400" b="1" dirty="0"/>
          </a:p>
          <a:p>
            <a:pPr marL="0" indent="0">
              <a:buNone/>
            </a:pPr>
            <a:r>
              <a:rPr lang="pt-BR" sz="2400" b="1" dirty="0"/>
              <a:t>4) DIREITOS HUMANOS, MULTILATERALISMO E SOCIEDADE CIVIL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459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Alterações</a:t>
            </a:r>
            <a:r>
              <a:rPr lang="en-GB" sz="4000" dirty="0">
                <a:solidFill>
                  <a:srgbClr val="FFFFFF"/>
                </a:solidFill>
              </a:rPr>
              <a:t> – </a:t>
            </a:r>
            <a:r>
              <a:rPr lang="en-GB" sz="4000" dirty="0" err="1">
                <a:solidFill>
                  <a:srgbClr val="FFFFFF"/>
                </a:solidFill>
              </a:rPr>
              <a:t>disciplinas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obrigatórias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9DB4-A9DC-0744-987B-B3B4E7D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28" y="1622745"/>
            <a:ext cx="11645462" cy="5040814"/>
          </a:xfrm>
        </p:spPr>
        <p:txBody>
          <a:bodyPr anchor="ctr">
            <a:normAutofit/>
          </a:bodyPr>
          <a:lstStyle/>
          <a:p>
            <a:r>
              <a:rPr lang="en-GB" sz="2400" dirty="0"/>
              <a:t>PPC 2015 – </a:t>
            </a:r>
            <a:r>
              <a:rPr lang="en-GB" sz="2400" dirty="0" err="1"/>
              <a:t>disciplinas</a:t>
            </a:r>
            <a:r>
              <a:rPr lang="en-GB" sz="2400" dirty="0"/>
              <a:t> </a:t>
            </a:r>
            <a:r>
              <a:rPr lang="en-GB" sz="2400" dirty="0" err="1"/>
              <a:t>obrigatórias</a:t>
            </a:r>
            <a:r>
              <a:rPr lang="en-GB" sz="2400" dirty="0"/>
              <a:t> </a:t>
            </a:r>
            <a:r>
              <a:rPr lang="en-GB" sz="2400" dirty="0" err="1"/>
              <a:t>excluídas</a:t>
            </a:r>
            <a:r>
              <a:rPr lang="en-GB" sz="2400" dirty="0"/>
              <a:t>:</a:t>
            </a:r>
          </a:p>
          <a:p>
            <a:pPr lvl="1"/>
            <a:r>
              <a:rPr lang="en-GB" sz="2000" i="1" dirty="0" err="1"/>
              <a:t>Métodos</a:t>
            </a:r>
            <a:r>
              <a:rPr lang="en-GB" sz="2000" i="1" dirty="0"/>
              <a:t> </a:t>
            </a:r>
            <a:r>
              <a:rPr lang="en-GB" sz="2000" i="1" dirty="0" err="1"/>
              <a:t>Quantitativos</a:t>
            </a:r>
            <a:r>
              <a:rPr lang="en-GB" sz="2000" i="1" dirty="0"/>
              <a:t> (nova OL)</a:t>
            </a:r>
          </a:p>
          <a:p>
            <a:pPr lvl="1"/>
            <a:r>
              <a:rPr lang="en-GB" sz="2000" i="1" dirty="0" err="1"/>
              <a:t>Trajetória</a:t>
            </a:r>
            <a:r>
              <a:rPr lang="en-GB" sz="2000" i="1" dirty="0"/>
              <a:t> das </a:t>
            </a:r>
            <a:r>
              <a:rPr lang="en-GB" sz="2000" i="1" dirty="0" err="1"/>
              <a:t>Políticas</a:t>
            </a:r>
            <a:r>
              <a:rPr lang="en-GB" sz="2000" i="1" dirty="0"/>
              <a:t> de </a:t>
            </a:r>
            <a:r>
              <a:rPr lang="en-GB" sz="2000" i="1" dirty="0" err="1"/>
              <a:t>Ciência</a:t>
            </a:r>
            <a:r>
              <a:rPr lang="en-GB" sz="2000" i="1" dirty="0"/>
              <a:t> </a:t>
            </a:r>
            <a:r>
              <a:rPr lang="en-GB" sz="2000" i="1" dirty="0" err="1"/>
              <a:t>Tecnologia</a:t>
            </a:r>
            <a:r>
              <a:rPr lang="en-GB" sz="2000" i="1" dirty="0"/>
              <a:t> &amp; </a:t>
            </a:r>
            <a:r>
              <a:rPr lang="en-GB" sz="2000" i="1" dirty="0" err="1"/>
              <a:t>Inovação</a:t>
            </a:r>
            <a:r>
              <a:rPr lang="en-GB" sz="2000" i="1" dirty="0"/>
              <a:t> (nova OL)</a:t>
            </a:r>
          </a:p>
          <a:p>
            <a:pPr lvl="1"/>
            <a:r>
              <a:rPr lang="en-GB" sz="2000" i="1" dirty="0" err="1"/>
              <a:t>Análise</a:t>
            </a:r>
            <a:r>
              <a:rPr lang="en-GB" sz="2000" i="1" dirty="0"/>
              <a:t> da </a:t>
            </a:r>
            <a:r>
              <a:rPr lang="en-GB" sz="2000" i="1" dirty="0" err="1"/>
              <a:t>Conjuntura</a:t>
            </a:r>
            <a:r>
              <a:rPr lang="en-GB" sz="2000" i="1" dirty="0"/>
              <a:t> </a:t>
            </a:r>
            <a:r>
              <a:rPr lang="en-GB" sz="2000" i="1" dirty="0" err="1"/>
              <a:t>Internacional</a:t>
            </a:r>
            <a:r>
              <a:rPr lang="en-GB" sz="2000" i="1" dirty="0"/>
              <a:t> </a:t>
            </a:r>
            <a:r>
              <a:rPr lang="en-GB" sz="2000" i="1" dirty="0" err="1"/>
              <a:t>Contemporânea</a:t>
            </a:r>
            <a:r>
              <a:rPr lang="en-GB" sz="2000" i="1" dirty="0"/>
              <a:t> (</a:t>
            </a:r>
            <a:r>
              <a:rPr lang="en-GB" sz="2000" i="1" dirty="0" err="1"/>
              <a:t>excluída</a:t>
            </a:r>
            <a:r>
              <a:rPr lang="en-GB" sz="2000" i="1" dirty="0"/>
              <a:t>)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PPC 2022 – </a:t>
            </a:r>
            <a:r>
              <a:rPr lang="en-GB" sz="2400" dirty="0" err="1"/>
              <a:t>disciplinas</a:t>
            </a:r>
            <a:r>
              <a:rPr lang="en-GB" sz="2400" dirty="0"/>
              <a:t> </a:t>
            </a:r>
            <a:r>
              <a:rPr lang="en-GB" sz="2400" dirty="0" err="1"/>
              <a:t>obrigatórias</a:t>
            </a:r>
            <a:r>
              <a:rPr lang="en-GB" sz="2400" dirty="0"/>
              <a:t> </a:t>
            </a:r>
            <a:r>
              <a:rPr lang="en-GB" sz="2400" dirty="0" err="1"/>
              <a:t>criadas</a:t>
            </a:r>
            <a:r>
              <a:rPr lang="en-GB" sz="2400" dirty="0"/>
              <a:t>:</a:t>
            </a:r>
          </a:p>
          <a:p>
            <a:pPr lvl="1"/>
            <a:r>
              <a:rPr lang="en-GB" sz="2000" i="1" dirty="0" err="1"/>
              <a:t>Estudos</a:t>
            </a:r>
            <a:r>
              <a:rPr lang="en-GB" sz="2000" i="1" dirty="0"/>
              <a:t> </a:t>
            </a:r>
            <a:r>
              <a:rPr lang="en-GB" sz="2000" i="1" dirty="0" err="1"/>
              <a:t>Estratégicos</a:t>
            </a:r>
            <a:r>
              <a:rPr lang="en-GB" sz="2000" i="1" dirty="0"/>
              <a:t> e </a:t>
            </a:r>
            <a:r>
              <a:rPr lang="en-GB" sz="2000" i="1" dirty="0" err="1"/>
              <a:t>Defesa</a:t>
            </a:r>
            <a:endParaRPr lang="en-GB" sz="2000" i="1" dirty="0"/>
          </a:p>
          <a:p>
            <a:pPr lvl="1"/>
            <a:r>
              <a:rPr lang="en-GB" sz="2000" i="1" dirty="0" err="1"/>
              <a:t>Análise</a:t>
            </a:r>
            <a:r>
              <a:rPr lang="en-GB" sz="2000" i="1" dirty="0"/>
              <a:t> de </a:t>
            </a:r>
            <a:r>
              <a:rPr lang="en-GB" sz="2000" i="1" dirty="0" err="1"/>
              <a:t>Política</a:t>
            </a:r>
            <a:r>
              <a:rPr lang="en-GB" sz="2000" i="1" dirty="0"/>
              <a:t> Externa</a:t>
            </a:r>
          </a:p>
          <a:p>
            <a:pPr lvl="1"/>
            <a:r>
              <a:rPr lang="en-GB" sz="2000" i="1" dirty="0"/>
              <a:t>Economia </a:t>
            </a:r>
            <a:r>
              <a:rPr lang="en-GB" sz="2000" i="1" dirty="0" err="1"/>
              <a:t>Política</a:t>
            </a:r>
            <a:r>
              <a:rPr lang="en-GB" sz="2000" i="1" dirty="0"/>
              <a:t> </a:t>
            </a:r>
            <a:r>
              <a:rPr lang="en-GB" sz="2000" i="1" dirty="0" err="1"/>
              <a:t>Internacional</a:t>
            </a:r>
            <a:endParaRPr lang="en-GB" sz="2000" i="1" dirty="0"/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Se </a:t>
            </a:r>
            <a:r>
              <a:rPr lang="en-GB" sz="2000" dirty="0" err="1"/>
              <a:t>manteve</a:t>
            </a:r>
            <a:r>
              <a:rPr lang="en-GB" sz="2000" dirty="0"/>
              <a:t> o </a:t>
            </a:r>
            <a:r>
              <a:rPr lang="en-GB" sz="2000" dirty="0" err="1"/>
              <a:t>número</a:t>
            </a:r>
            <a:r>
              <a:rPr lang="en-GB" sz="2000" dirty="0"/>
              <a:t> total de 28 </a:t>
            </a:r>
            <a:r>
              <a:rPr lang="en-GB" sz="2000" dirty="0" err="1"/>
              <a:t>disciplinas</a:t>
            </a:r>
            <a:r>
              <a:rPr lang="en-GB" sz="2000" dirty="0"/>
              <a:t> </a:t>
            </a:r>
            <a:r>
              <a:rPr lang="en-GB" sz="2000" dirty="0" err="1"/>
              <a:t>obrigatórias</a:t>
            </a:r>
            <a:endParaRPr lang="en-GB" sz="2000" dirty="0"/>
          </a:p>
          <a:p>
            <a:pPr lvl="1"/>
            <a:r>
              <a:rPr lang="en-GB" sz="2000" dirty="0" err="1"/>
              <a:t>Atendimento</a:t>
            </a:r>
            <a:r>
              <a:rPr lang="en-GB" sz="2000" dirty="0"/>
              <a:t> </a:t>
            </a:r>
            <a:r>
              <a:rPr lang="en-GB" sz="2000" dirty="0" err="1"/>
              <a:t>às</a:t>
            </a:r>
            <a:r>
              <a:rPr lang="en-GB" sz="2000" dirty="0"/>
              <a:t> </a:t>
            </a:r>
            <a:r>
              <a:rPr lang="en-GB" sz="2000" dirty="0" err="1"/>
              <a:t>novas</a:t>
            </a:r>
            <a:r>
              <a:rPr lang="en-GB" sz="2000" dirty="0"/>
              <a:t> </a:t>
            </a:r>
            <a:r>
              <a:rPr lang="en-GB" sz="2000" dirty="0" err="1"/>
              <a:t>Diretrizes</a:t>
            </a:r>
            <a:r>
              <a:rPr lang="en-GB" sz="2000" dirty="0"/>
              <a:t> </a:t>
            </a:r>
            <a:r>
              <a:rPr lang="en-GB" sz="2000" dirty="0" err="1"/>
              <a:t>Curriculares</a:t>
            </a:r>
            <a:r>
              <a:rPr lang="en-GB" sz="2000" dirty="0"/>
              <a:t> </a:t>
            </a:r>
            <a:r>
              <a:rPr lang="en-GB" sz="2000" dirty="0" err="1"/>
              <a:t>Nacionais</a:t>
            </a:r>
            <a:r>
              <a:rPr lang="en-GB" sz="2000" dirty="0"/>
              <a:t> para a </a:t>
            </a:r>
            <a:r>
              <a:rPr lang="en-GB" sz="2000" dirty="0" err="1"/>
              <a:t>Gradução</a:t>
            </a:r>
            <a:r>
              <a:rPr lang="en-GB" sz="2000" dirty="0"/>
              <a:t> </a:t>
            </a:r>
            <a:r>
              <a:rPr lang="en-GB" sz="2000" dirty="0" err="1"/>
              <a:t>em</a:t>
            </a:r>
            <a:r>
              <a:rPr lang="en-GB" sz="2000" dirty="0"/>
              <a:t> </a:t>
            </a:r>
            <a:r>
              <a:rPr lang="en-GB" sz="2000" dirty="0" err="1"/>
              <a:t>Relações</a:t>
            </a:r>
            <a:r>
              <a:rPr lang="en-GB" sz="2000" dirty="0"/>
              <a:t> </a:t>
            </a:r>
            <a:r>
              <a:rPr lang="en-GB" sz="2000" dirty="0" err="1"/>
              <a:t>Internacionais</a:t>
            </a:r>
            <a:r>
              <a:rPr lang="en-GB" sz="2000" dirty="0"/>
              <a:t> (2017), </a:t>
            </a:r>
            <a:r>
              <a:rPr lang="en-GB" sz="2000" dirty="0" err="1"/>
              <a:t>incorporando</a:t>
            </a:r>
            <a:r>
              <a:rPr lang="en-GB" sz="2000" dirty="0"/>
              <a:t> as </a:t>
            </a:r>
            <a:r>
              <a:rPr lang="en-GB" sz="2000" dirty="0" err="1"/>
              <a:t>três</a:t>
            </a:r>
            <a:r>
              <a:rPr lang="en-GB" sz="2000" dirty="0"/>
              <a:t> </a:t>
            </a:r>
            <a:r>
              <a:rPr lang="en-GB" sz="2000" dirty="0" err="1"/>
              <a:t>novas</a:t>
            </a:r>
            <a:r>
              <a:rPr lang="en-GB" sz="2000" dirty="0"/>
              <a:t> </a:t>
            </a:r>
            <a:r>
              <a:rPr lang="en-GB" sz="2000" dirty="0" err="1"/>
              <a:t>disciplinas</a:t>
            </a:r>
            <a:r>
              <a:rPr lang="en-GB" sz="2000" dirty="0"/>
              <a:t>, </a:t>
            </a:r>
            <a:r>
              <a:rPr lang="en-GB" sz="2000" dirty="0" err="1"/>
              <a:t>parte</a:t>
            </a:r>
            <a:r>
              <a:rPr lang="en-GB" sz="2000" dirty="0"/>
              <a:t> do </a:t>
            </a:r>
            <a:r>
              <a:rPr lang="en-GB" sz="2000" dirty="0" err="1"/>
              <a:t>Eixo</a:t>
            </a:r>
            <a:r>
              <a:rPr lang="en-GB" sz="2000" dirty="0"/>
              <a:t> de </a:t>
            </a:r>
            <a:r>
              <a:rPr lang="en-GB" sz="2000" dirty="0" err="1"/>
              <a:t>Formação</a:t>
            </a:r>
            <a:r>
              <a:rPr lang="en-GB" sz="2000" dirty="0"/>
              <a:t> </a:t>
            </a:r>
            <a:r>
              <a:rPr lang="en-GB" sz="2000" dirty="0" err="1"/>
              <a:t>Estruturante</a:t>
            </a:r>
            <a:r>
              <a:rPr lang="en-GB" sz="2000" dirty="0"/>
              <a:t> das DCN </a:t>
            </a:r>
          </a:p>
        </p:txBody>
      </p:sp>
    </p:spTree>
    <p:extLst>
      <p:ext uri="{BB962C8B-B14F-4D97-AF65-F5344CB8AC3E}">
        <p14:creationId xmlns:p14="http://schemas.microsoft.com/office/powerpoint/2010/main" val="367529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" y="196773"/>
            <a:ext cx="9492728" cy="598597"/>
          </a:xfrm>
        </p:spPr>
        <p:txBody>
          <a:bodyPr>
            <a:normAutofit fontScale="90000"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Alterações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em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disciplinas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obrigatórias</a:t>
            </a: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9" name="Espaço Reservado para Conteúdo 4">
            <a:extLst>
              <a:ext uri="{FF2B5EF4-FFF2-40B4-BE49-F238E27FC236}">
                <a16:creationId xmlns:a16="http://schemas.microsoft.com/office/drawing/2014/main" id="{C80542E8-679B-1C44-AF79-2B78421ECC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229072"/>
              </p:ext>
            </p:extLst>
          </p:nvPr>
        </p:nvGraphicFramePr>
        <p:xfrm>
          <a:off x="0" y="1356824"/>
          <a:ext cx="12145035" cy="5501187"/>
        </p:xfrm>
        <a:graphic>
          <a:graphicData uri="http://schemas.openxmlformats.org/drawingml/2006/table">
            <a:tbl>
              <a:tblPr firstRow="1" firstCol="1" bandRow="1"/>
              <a:tblGrid>
                <a:gridCol w="1153817">
                  <a:extLst>
                    <a:ext uri="{9D8B030D-6E8A-4147-A177-3AD203B41FA5}">
                      <a16:colId xmlns:a16="http://schemas.microsoft.com/office/drawing/2014/main" val="4045835178"/>
                    </a:ext>
                  </a:extLst>
                </a:gridCol>
                <a:gridCol w="4642991">
                  <a:extLst>
                    <a:ext uri="{9D8B030D-6E8A-4147-A177-3AD203B41FA5}">
                      <a16:colId xmlns:a16="http://schemas.microsoft.com/office/drawing/2014/main" val="212700745"/>
                    </a:ext>
                  </a:extLst>
                </a:gridCol>
                <a:gridCol w="4124469">
                  <a:extLst>
                    <a:ext uri="{9D8B030D-6E8A-4147-A177-3AD203B41FA5}">
                      <a16:colId xmlns:a16="http://schemas.microsoft.com/office/drawing/2014/main" val="3966911537"/>
                    </a:ext>
                  </a:extLst>
                </a:gridCol>
                <a:gridCol w="2223758">
                  <a:extLst>
                    <a:ext uri="{9D8B030D-6E8A-4147-A177-3AD203B41FA5}">
                      <a16:colId xmlns:a16="http://schemas.microsoft.com/office/drawing/2014/main" val="4242454421"/>
                    </a:ext>
                  </a:extLst>
                </a:gridCol>
              </a:tblGrid>
              <a:tr h="29348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TABELA DE EQUIVALÊNCIA DE DISCIPLINAS BRI PP2015/PP2022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28" marR="65728" marT="32864" marB="328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427060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Tipo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Matriz 2015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Matriz 2022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348759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Estado e Desenvolvimento Econômico no Brasil Contemporâneo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Estado e Desenvolvimento Econômico no Brasil Contemporâneo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84011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História do Terceiro Mundo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História do Terceiro Mundo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432352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Formação Histórica da América Latina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Formação Histórica da América Latina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83265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Política Externa Brasileira Contemporânea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Política Externa Brasileira Contemporânea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47640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 Política Internacional da Energia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 Política Internacional da Energia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532541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Abordagens tradicionais da RIs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Teorias Clássicas das Relações Internacionais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754059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Pensamento crítico das RIs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Teorias Contemporâneas das Relações Internacionais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234361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Geografia Política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Geopolítica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501069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Política Internacional dos EUA e Europa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Política Internacional dos EUA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168363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Globalização e processos de integração regional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Integração Regional - Teorias e Experiências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801343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Segurança Internacional em Perspectiva Histórica e Desafios Contemporâneos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Segurança Internacional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403193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Direito Internacional Público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Temas de Direito Internacional Público 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841357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Introdução ao Estudo do Direito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Introdução ao Direito e Fundamentos do Direito Internacional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05385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 Internacional dos Direitos Humanos e atuação do Brasil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 Internacional dos Direitos Humanos  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394712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Sociedade Civil Organizada Global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Atores Não Estatais e as Relações Internacionais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02004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Sistema ONU e desafios do Multilateralismo    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Organizações Internacionais e Multilateralismo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515233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Surgimento da China como Potência Mundial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China nas Relações Internacionais  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30146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Trajetória Internacional do Continente Africano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África nas Relações Internacionais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882178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História da Política Externa Brasileira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História da Política Externa Brasileira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26640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Relações Internacionais e Globalização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Relações Internacionais Contemporâneas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449179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Sistema Financeiro Internacional: de Bretton Woods ao non-sistema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Sistema Financeiro Internacional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36454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 Política da Segurança Alimentar Global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 Política Internacional da Segurança Alimentar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MUDANÇA DE NOME E EMENTA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40035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Estudos estratégicos e Defesa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539612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Análise de Política Externa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112907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 Politica Internacional 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706440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Metodologia de Pesquisa em Relações Internacionais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Metodologia de Pesquisa em Relações Internacionais -  TCC 1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044929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TCC I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TCC 2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25124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OBRIGATÓRIA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1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TCC 2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1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TCC 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51" marR="31951" marT="6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47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3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E9375-890B-8E4D-B92A-281EC7CC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7" y="480123"/>
            <a:ext cx="8620859" cy="630494"/>
          </a:xfrm>
        </p:spPr>
        <p:txBody>
          <a:bodyPr>
            <a:normAutofit fontScale="90000"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Disciplinas</a:t>
            </a:r>
            <a:r>
              <a:rPr lang="en-GB" sz="4000" dirty="0">
                <a:solidFill>
                  <a:srgbClr val="FFFFFF"/>
                </a:solidFill>
              </a:rPr>
              <a:t> de </a:t>
            </a:r>
            <a:r>
              <a:rPr lang="en-GB" sz="4000" dirty="0" err="1">
                <a:solidFill>
                  <a:srgbClr val="FFFFFF"/>
                </a:solidFill>
              </a:rPr>
              <a:t>opção</a:t>
            </a:r>
            <a:r>
              <a:rPr lang="en-GB" sz="4000" dirty="0">
                <a:solidFill>
                  <a:srgbClr val="FFFFFF"/>
                </a:solidFill>
              </a:rPr>
              <a:t> </a:t>
            </a:r>
            <a:r>
              <a:rPr lang="en-GB" sz="4000" dirty="0" err="1">
                <a:solidFill>
                  <a:srgbClr val="FFFFFF"/>
                </a:solidFill>
              </a:rPr>
              <a:t>limitada</a:t>
            </a:r>
            <a:r>
              <a:rPr lang="en-GB" sz="4000" dirty="0">
                <a:solidFill>
                  <a:srgbClr val="FFFFFF"/>
                </a:solidFill>
              </a:rPr>
              <a:t> do BRI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1800" dirty="0" err="1">
                <a:solidFill>
                  <a:schemeClr val="bg1"/>
                </a:solidFill>
              </a:rPr>
              <a:t>Aumento</a:t>
            </a:r>
            <a:r>
              <a:rPr lang="en-GB" sz="1800" dirty="0">
                <a:solidFill>
                  <a:schemeClr val="bg1"/>
                </a:solidFill>
              </a:rPr>
              <a:t> do </a:t>
            </a:r>
            <a:r>
              <a:rPr lang="en-GB" sz="1800" dirty="0" err="1">
                <a:solidFill>
                  <a:schemeClr val="bg1"/>
                </a:solidFill>
              </a:rPr>
              <a:t>rol</a:t>
            </a:r>
            <a:r>
              <a:rPr lang="en-GB" sz="1800" dirty="0">
                <a:solidFill>
                  <a:schemeClr val="bg1"/>
                </a:solidFill>
              </a:rPr>
              <a:t> de </a:t>
            </a:r>
            <a:r>
              <a:rPr lang="en-GB" sz="1800" dirty="0" err="1">
                <a:solidFill>
                  <a:schemeClr val="bg1"/>
                </a:solidFill>
              </a:rPr>
              <a:t>oferta</a:t>
            </a:r>
            <a:r>
              <a:rPr lang="en-GB" sz="1800" dirty="0">
                <a:solidFill>
                  <a:schemeClr val="bg1"/>
                </a:solidFill>
              </a:rPr>
              <a:t> de </a:t>
            </a:r>
            <a:r>
              <a:rPr lang="en-GB" sz="1800" dirty="0" err="1">
                <a:solidFill>
                  <a:schemeClr val="bg1"/>
                </a:solidFill>
              </a:rPr>
              <a:t>disciplinas</a:t>
            </a:r>
            <a:r>
              <a:rPr lang="en-GB" sz="1800" dirty="0">
                <a:solidFill>
                  <a:schemeClr val="bg1"/>
                </a:solidFill>
              </a:rPr>
              <a:t> de </a:t>
            </a:r>
            <a:r>
              <a:rPr lang="en-GB" sz="1800" dirty="0" err="1">
                <a:solidFill>
                  <a:schemeClr val="bg1"/>
                </a:solidFill>
              </a:rPr>
              <a:t>opção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dirty="0" err="1">
                <a:solidFill>
                  <a:schemeClr val="bg1"/>
                </a:solidFill>
              </a:rPr>
              <a:t>limitada</a:t>
            </a:r>
            <a:r>
              <a:rPr lang="en-GB" sz="1800" dirty="0">
                <a:solidFill>
                  <a:schemeClr val="bg1"/>
                </a:solidFill>
              </a:rPr>
              <a:t> (PPC 2015: 16; PPC 2022: 31) </a:t>
            </a:r>
            <a:br>
              <a:rPr lang="en-GB" sz="4000" dirty="0"/>
            </a:b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9" name="Espaço Reservado para Conteúdo 17">
            <a:extLst>
              <a:ext uri="{FF2B5EF4-FFF2-40B4-BE49-F238E27FC236}">
                <a16:creationId xmlns:a16="http://schemas.microsoft.com/office/drawing/2014/main" id="{BC39D263-4F1A-4C47-B068-FEFA20D71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944152"/>
              </p:ext>
            </p:extLst>
          </p:nvPr>
        </p:nvGraphicFramePr>
        <p:xfrm>
          <a:off x="0" y="1590740"/>
          <a:ext cx="12191995" cy="5267256"/>
        </p:xfrm>
        <a:graphic>
          <a:graphicData uri="http://schemas.openxmlformats.org/drawingml/2006/table">
            <a:tbl>
              <a:tblPr firstRow="1" firstCol="1" bandRow="1"/>
              <a:tblGrid>
                <a:gridCol w="1194773">
                  <a:extLst>
                    <a:ext uri="{9D8B030D-6E8A-4147-A177-3AD203B41FA5}">
                      <a16:colId xmlns:a16="http://schemas.microsoft.com/office/drawing/2014/main" val="1116013061"/>
                    </a:ext>
                  </a:extLst>
                </a:gridCol>
                <a:gridCol w="4146623">
                  <a:extLst>
                    <a:ext uri="{9D8B030D-6E8A-4147-A177-3AD203B41FA5}">
                      <a16:colId xmlns:a16="http://schemas.microsoft.com/office/drawing/2014/main" val="2105035677"/>
                    </a:ext>
                  </a:extLst>
                </a:gridCol>
                <a:gridCol w="3894790">
                  <a:extLst>
                    <a:ext uri="{9D8B030D-6E8A-4147-A177-3AD203B41FA5}">
                      <a16:colId xmlns:a16="http://schemas.microsoft.com/office/drawing/2014/main" val="3508776694"/>
                    </a:ext>
                  </a:extLst>
                </a:gridCol>
                <a:gridCol w="2955809">
                  <a:extLst>
                    <a:ext uri="{9D8B030D-6E8A-4147-A177-3AD203B41FA5}">
                      <a16:colId xmlns:a16="http://schemas.microsoft.com/office/drawing/2014/main" val="2242825724"/>
                    </a:ext>
                  </a:extLst>
                </a:gridCol>
              </a:tblGrid>
              <a:tr h="23457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Tipo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Matriz 2015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Matriz 2022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69358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Trajetória Ciência, Tecnologia e inovação no Brasil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 Política do Conhecimento no Sistema Mundial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NOVA OL (EX-OBRIGATÓRIA)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157500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Conflitos no Ciberespaço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Conflitos no Ciberespaço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 DE NOME; ALTERAÇÃO DE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951879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Dinâmica dos Investimentos Produtivos Internacionais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Dinâmica dos Investimentos Produtivos Internacionais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823092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Negociações Internacionais, Propriedade Intelectual e Transferência Tecnológica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Negociações Internacionais, Propriedade Intelectual e Transferência Tecnológica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823087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Cultura, Identidade e Política na América Latina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Cultura, Identidade e Política na América Latina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840471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Trajetória de desenvolvimento dos países exportadores de petróleo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Trajetória de desenvolvimento dos países exportadores de petróleo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105074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Dinâmica e desafios dos processos migratórios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Migrações Internacionais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 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530326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História da atuação do Brasil nos processos de integração sul-americana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Política Externa do Brasil e a América do Sul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 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47917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Energia nuclear e Relações Internacionais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Questão Nuclear e as Relações Internacionais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 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114791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Desafios do Pré-Sal e a Inserção Internacional do Brasil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Geopolítica de Petróleo e o Desenvolvimento brasileiro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 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882650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Do Mercosul à Celac  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América Latina Contemporânea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 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76628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ambiental e a atuação brasileira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ambiental internacional e a atuação brasileira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MUDANÇA DE NOME 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072937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comercial e a atuação brasileira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comercial e a atuação brasileira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 DE NOME; ALTERAÇÃO DE EMENTA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954542"/>
                  </a:ext>
                </a:extLst>
              </a:tr>
              <a:tr h="3594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OPÇÃO LIMITADA BRI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financeira e a atuação brasileira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Regimes de negociação financeira e a atuação brasileira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 MUDANÇA DE NOME; ALTERAÇÃO DE EMENTA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56" marR="34056" marT="7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86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30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3375</Words>
  <Application>Microsoft Macintosh PowerPoint</Application>
  <PresentationFormat>Widescreen</PresentationFormat>
  <Paragraphs>831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Aharoni</vt:lpstr>
      <vt:lpstr>Arial</vt:lpstr>
      <vt:lpstr>ArialMT</vt:lpstr>
      <vt:lpstr>Calibri</vt:lpstr>
      <vt:lpstr>Calibri Light</vt:lpstr>
      <vt:lpstr>Tema do Office</vt:lpstr>
      <vt:lpstr>Revisão de Projeto Pedagógico (2015/2022) Bacharelado em Relações Internacionais</vt:lpstr>
      <vt:lpstr>Cronologia do processo </vt:lpstr>
      <vt:lpstr>Núcleo Docente Estruturante (NDE)</vt:lpstr>
      <vt:lpstr>4 Grupos de Trabalho </vt:lpstr>
      <vt:lpstr>Cronologia do processo </vt:lpstr>
      <vt:lpstr>Áreas de conhecimento</vt:lpstr>
      <vt:lpstr>Alterações – disciplinas obrigatórias</vt:lpstr>
      <vt:lpstr>Alterações em disciplinas obrigatórias</vt:lpstr>
      <vt:lpstr>Disciplinas de opção limitada do BRI Aumento do rol de oferta de disciplinas de opção limitada (PPC 2015: 16; PPC 2022: 31)  </vt:lpstr>
      <vt:lpstr>Apresentação do PowerPoint</vt:lpstr>
      <vt:lpstr>Disciplinas de Opção Limitada do BRI</vt:lpstr>
      <vt:lpstr>Disciplinas de Opção Limitada extra-BRI Aumento do rol de oferta de disciplinas de opção limitada (PPC 2015: 16; PPC 2022: 54) * esta tabela será periodicamente atualizada com as alterações dos outros cursos</vt:lpstr>
      <vt:lpstr>Apresentação do PowerPoint</vt:lpstr>
      <vt:lpstr>Apresentação do PowerPoint</vt:lpstr>
      <vt:lpstr>Apresentação do PowerPoint</vt:lpstr>
      <vt:lpstr>Apresentação do PowerPoint</vt:lpstr>
      <vt:lpstr>Carga horária do curso</vt:lpstr>
      <vt:lpstr>Carga horária do curso</vt:lpstr>
      <vt:lpstr>Curricularização da Extensão</vt:lpstr>
      <vt:lpstr>Curricularização da Extensão</vt:lpstr>
      <vt:lpstr>Curricularização da Extensão</vt:lpstr>
      <vt:lpstr>Curricularização da Extensão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do Projeto Pedagógico do Bacharelado em Relações Internacionais</dc:title>
  <dc:creator>diegoazzi@gmail.com</dc:creator>
  <cp:lastModifiedBy>diegoazzi@gmail.com</cp:lastModifiedBy>
  <cp:revision>94</cp:revision>
  <dcterms:created xsi:type="dcterms:W3CDTF">2022-03-13T17:17:39Z</dcterms:created>
  <dcterms:modified xsi:type="dcterms:W3CDTF">2022-03-14T15:31:09Z</dcterms:modified>
</cp:coreProperties>
</file>